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19_F6FCF129.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sldIdLst>
    <p:sldId id="618" r:id="rId3"/>
    <p:sldId id="261" r:id="rId4"/>
    <p:sldId id="272" r:id="rId5"/>
    <p:sldId id="262" r:id="rId6"/>
    <p:sldId id="614" r:id="rId7"/>
    <p:sldId id="630" r:id="rId8"/>
    <p:sldId id="281" r:id="rId9"/>
    <p:sldId id="260" r:id="rId10"/>
    <p:sldId id="635" r:id="rId11"/>
    <p:sldId id="629" r:id="rId12"/>
    <p:sldId id="634" r:id="rId13"/>
    <p:sldId id="610" r:id="rId14"/>
    <p:sldId id="636" r:id="rId15"/>
    <p:sldId id="640" r:id="rId16"/>
    <p:sldId id="612" r:id="rId17"/>
    <p:sldId id="623" r:id="rId18"/>
    <p:sldId id="639" r:id="rId19"/>
    <p:sldId id="637" r:id="rId20"/>
    <p:sldId id="625" r:id="rId21"/>
    <p:sldId id="632" r:id="rId22"/>
    <p:sldId id="620" r:id="rId23"/>
    <p:sldId id="638" r:id="rId24"/>
    <p:sldId id="626" r:id="rId25"/>
    <p:sldId id="633" r:id="rId26"/>
    <p:sldId id="282" r:id="rId27"/>
    <p:sldId id="641" r:id="rId28"/>
    <p:sldId id="284" r:id="rId29"/>
    <p:sldId id="330" r:id="rId30"/>
    <p:sldId id="611" r:id="rId31"/>
    <p:sldId id="286" r:id="rId3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F0A35E-40CA-39A9-67D9-54A1C63DCF38}" name="Matthew Jalandoni" initials="MJ" userId="S::mjalandoni@flannerygeorgalis.com::e25232d8-955d-4f40-b003-ca56bf8e5d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02" autoAdjust="0"/>
    <p:restoredTop sz="94660"/>
  </p:normalViewPr>
  <p:slideViewPr>
    <p:cSldViewPr snapToGrid="0">
      <p:cViewPr varScale="1">
        <p:scale>
          <a:sx n="99" d="100"/>
          <a:sy n="99" d="100"/>
        </p:scale>
        <p:origin x="78" y="53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omments/modernComment_119_F6FCF129.xml><?xml version="1.0" encoding="utf-8"?>
<p188:cmLst xmlns:a="http://schemas.openxmlformats.org/drawingml/2006/main" xmlns:r="http://schemas.openxmlformats.org/officeDocument/2006/relationships" xmlns:p188="http://schemas.microsoft.com/office/powerpoint/2018/8/main">
  <p188:cm id="{A53AAEDD-D721-47A3-83B1-6BA9E1F6280B}" authorId="{F4F0A35E-40CA-39A9-67D9-54A1C63DCF38}" created="2024-09-17T14:59:37.833">
    <ac:txMkLst xmlns:ac="http://schemas.microsoft.com/office/drawing/2013/main/command">
      <pc:docMk xmlns:pc="http://schemas.microsoft.com/office/powerpoint/2013/main/command"/>
      <pc:sldMk xmlns:pc="http://schemas.microsoft.com/office/powerpoint/2013/main/command" cId="4143771945" sldId="281"/>
      <ac:spMk id="3" creationId="{D1F8510C-5E98-CFBD-6332-1CD118208CEB}"/>
      <ac:txMk cp="292" len="83">
        <ac:context len="378" hash="2814742207"/>
      </ac:txMk>
    </ac:txMkLst>
    <p188:pos x="9297202" y="3757028"/>
    <p188:txBody>
      <a:bodyPr/>
      <a:lstStyle/>
      <a:p>
        <a:r>
          <a:rPr lang="en-US"/>
          <a:t>Giving examples of 501(c)(3) organizations to show the difference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DF5938C-69FF-41B0-BA70-8066707E8E41}" type="datetimeFigureOut">
              <a:rPr lang="en-US" smtClean="0"/>
              <a:t>1/15/2025</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ED3703A9-0F73-49B5-B7B7-86BDB2A828B6}" type="slidenum">
              <a:rPr lang="en-US" smtClean="0"/>
              <a:t>‹#›</a:t>
            </a:fld>
            <a:endParaRPr lang="en-US" dirty="0"/>
          </a:p>
        </p:txBody>
      </p:sp>
    </p:spTree>
    <p:extLst>
      <p:ext uri="{BB962C8B-B14F-4D97-AF65-F5344CB8AC3E}">
        <p14:creationId xmlns:p14="http://schemas.microsoft.com/office/powerpoint/2010/main" val="4206898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3</a:t>
            </a:fld>
            <a:endParaRPr lang="en-US" dirty="0"/>
          </a:p>
        </p:txBody>
      </p:sp>
    </p:spTree>
    <p:extLst>
      <p:ext uri="{BB962C8B-B14F-4D97-AF65-F5344CB8AC3E}">
        <p14:creationId xmlns:p14="http://schemas.microsoft.com/office/powerpoint/2010/main" val="2016278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4</a:t>
            </a:fld>
            <a:endParaRPr lang="en-US" dirty="0"/>
          </a:p>
        </p:txBody>
      </p:sp>
    </p:spTree>
    <p:extLst>
      <p:ext uri="{BB962C8B-B14F-4D97-AF65-F5344CB8AC3E}">
        <p14:creationId xmlns:p14="http://schemas.microsoft.com/office/powerpoint/2010/main" val="4236761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7</a:t>
            </a:fld>
            <a:endParaRPr lang="en-US" dirty="0"/>
          </a:p>
        </p:txBody>
      </p:sp>
    </p:spTree>
    <p:extLst>
      <p:ext uri="{BB962C8B-B14F-4D97-AF65-F5344CB8AC3E}">
        <p14:creationId xmlns:p14="http://schemas.microsoft.com/office/powerpoint/2010/main" val="511180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11</a:t>
            </a:fld>
            <a:endParaRPr lang="en-US" dirty="0"/>
          </a:p>
        </p:txBody>
      </p:sp>
    </p:spTree>
    <p:extLst>
      <p:ext uri="{BB962C8B-B14F-4D97-AF65-F5344CB8AC3E}">
        <p14:creationId xmlns:p14="http://schemas.microsoft.com/office/powerpoint/2010/main" val="3093685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8027" indent="-178027">
              <a:buFont typeface="Arial" panose="020B0604020202020204" pitchFamily="34" charset="0"/>
              <a:buChar char="•"/>
            </a:pPr>
            <a:endParaRPr lang="en-US" dirty="0"/>
          </a:p>
          <a:p>
            <a:pPr marL="349415" indent="-349415">
              <a:lnSpc>
                <a:spcPct val="115000"/>
              </a:lnSpc>
              <a:buFont typeface="Aptos" panose="020B0004020202020204" pitchFamily="34" charset="0"/>
              <a:buChar char="-"/>
            </a:pPr>
            <a:r>
              <a:rPr lang="en-US" kern="100" dirty="0">
                <a:latin typeface="Aptos" panose="020B0004020202020204" pitchFamily="34" charset="0"/>
                <a:ea typeface="Aptos" panose="020B0004020202020204" pitchFamily="34" charset="0"/>
                <a:cs typeface="Times New Roman" panose="02020603050405020304" pitchFamily="18" charset="0"/>
              </a:rPr>
              <a:t>Even though state laws allow gambling, they can still regulate it, which they have done. </a:t>
            </a:r>
          </a:p>
          <a:p>
            <a:pPr marL="349415" indent="-349415">
              <a:lnSpc>
                <a:spcPct val="115000"/>
              </a:lnSpc>
              <a:buFont typeface="Aptos" panose="020B0004020202020204" pitchFamily="34" charset="0"/>
              <a:buChar char="-"/>
            </a:pPr>
            <a:r>
              <a:rPr lang="en-US" kern="100" dirty="0">
                <a:latin typeface="Aptos" panose="020B0004020202020204" pitchFamily="34" charset="0"/>
                <a:ea typeface="Aptos" panose="020B0004020202020204" pitchFamily="34" charset="0"/>
                <a:cs typeface="Times New Roman" panose="02020603050405020304" pitchFamily="18" charset="0"/>
              </a:rPr>
              <a:t>O.R.C. 2915.101 </a:t>
            </a:r>
            <a:r>
              <a:rPr lang="en-US" i="1" kern="100" dirty="0">
                <a:latin typeface="Aptos" panose="020B0004020202020204" pitchFamily="34" charset="0"/>
                <a:ea typeface="Aptos" panose="020B0004020202020204" pitchFamily="34" charset="0"/>
                <a:cs typeface="Times New Roman" panose="02020603050405020304" pitchFamily="18" charset="0"/>
              </a:rPr>
              <a:t>requires</a:t>
            </a:r>
            <a:r>
              <a:rPr lang="en-US" kern="100" dirty="0">
                <a:latin typeface="Aptos" panose="020B0004020202020204" pitchFamily="34" charset="0"/>
                <a:ea typeface="Aptos" panose="020B0004020202020204" pitchFamily="34" charset="0"/>
                <a:cs typeface="Times New Roman" panose="02020603050405020304" pitchFamily="18" charset="0"/>
              </a:rPr>
              <a:t> that at least 25% of the net profit from sales of instant/electronic instant bingo go to organizations listed in 2915.01(V)(1), including a 501(c)(3) organization – like VFWOC</a:t>
            </a:r>
          </a:p>
          <a:p>
            <a:pPr marL="757066" lvl="1" indent="-291179">
              <a:lnSpc>
                <a:spcPct val="115000"/>
              </a:lnSpc>
              <a:buFont typeface="Courier New" panose="02070309020205020404" pitchFamily="49" charset="0"/>
              <a:buChar char="o"/>
            </a:pPr>
            <a:r>
              <a:rPr lang="en-US" kern="100" dirty="0">
                <a:latin typeface="Aptos" panose="020B0004020202020204" pitchFamily="34" charset="0"/>
                <a:ea typeface="Aptos" panose="020B0004020202020204" pitchFamily="34" charset="0"/>
                <a:cs typeface="Times New Roman" panose="02020603050405020304" pitchFamily="18" charset="0"/>
              </a:rPr>
              <a:t>VFWOC is defined as an organization with a “charitable purpose”</a:t>
            </a:r>
          </a:p>
          <a:p>
            <a:pPr marL="757066" lvl="1" indent="-291179">
              <a:lnSpc>
                <a:spcPct val="115000"/>
              </a:lnSpc>
              <a:buFont typeface="Courier New" panose="02070309020205020404" pitchFamily="49" charset="0"/>
              <a:buChar char="o"/>
            </a:pPr>
            <a:r>
              <a:rPr lang="en-US" kern="100" dirty="0">
                <a:latin typeface="Aptos" panose="020B0004020202020204" pitchFamily="34" charset="0"/>
                <a:ea typeface="Aptos" panose="020B0004020202020204" pitchFamily="34" charset="0"/>
                <a:cs typeface="Times New Roman" panose="02020603050405020304" pitchFamily="18" charset="0"/>
              </a:rPr>
              <a:t>Remember, VFW (and other Posts) are </a:t>
            </a:r>
            <a:r>
              <a:rPr lang="en-US" i="1" kern="100" dirty="0">
                <a:latin typeface="Aptos" panose="020B0004020202020204" pitchFamily="34" charset="0"/>
                <a:ea typeface="Aptos" panose="020B0004020202020204" pitchFamily="34" charset="0"/>
                <a:cs typeface="Times New Roman" panose="02020603050405020304" pitchFamily="18" charset="0"/>
              </a:rPr>
              <a:t>not</a:t>
            </a:r>
            <a:r>
              <a:rPr lang="en-US" kern="100" dirty="0">
                <a:latin typeface="Aptos" panose="020B0004020202020204" pitchFamily="34" charset="0"/>
                <a:ea typeface="Aptos" panose="020B0004020202020204" pitchFamily="34" charset="0"/>
                <a:cs typeface="Times New Roman" panose="02020603050405020304" pitchFamily="18" charset="0"/>
              </a:rPr>
              <a:t> organizations with charitable purposes </a:t>
            </a:r>
          </a:p>
          <a:p>
            <a:pPr marL="1222953" lvl="2" indent="-291179" defTabSz="931774">
              <a:lnSpc>
                <a:spcPct val="115000"/>
              </a:lnSpc>
              <a:buFont typeface="Courier New" panose="02070309020205020404" pitchFamily="49" charset="0"/>
              <a:buChar char="o"/>
              <a:defRPr/>
            </a:pPr>
            <a:r>
              <a:rPr lang="en-US" kern="100" dirty="0">
                <a:latin typeface="Aptos" panose="020B0004020202020204" pitchFamily="34" charset="0"/>
                <a:ea typeface="Aptos" panose="020B0004020202020204" pitchFamily="34" charset="0"/>
                <a:cs typeface="Times New Roman" panose="02020603050405020304" pitchFamily="18" charset="0"/>
              </a:rPr>
              <a:t>This is covered by 2915.01(V)(2) – the law clearly prohibits donations from being made to Posts.</a:t>
            </a:r>
          </a:p>
          <a:p>
            <a:pPr marL="178027" indent="-178027">
              <a:buFont typeface="Arial" panose="020B0604020202020204" pitchFamily="34" charset="0"/>
              <a:buChar char="•"/>
            </a:pPr>
            <a:r>
              <a:rPr lang="en-US" dirty="0"/>
              <a:t>75% of the funds can be spent by the Post on member-only benefits like using these funds to pay for dinners, dances, private events that are limited to members.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AEE865-9C08-4460-97C5-6CEFD6B1EB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1191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14</a:t>
            </a:fld>
            <a:endParaRPr lang="en-US" dirty="0"/>
          </a:p>
        </p:txBody>
      </p:sp>
    </p:spTree>
    <p:extLst>
      <p:ext uri="{BB962C8B-B14F-4D97-AF65-F5344CB8AC3E}">
        <p14:creationId xmlns:p14="http://schemas.microsoft.com/office/powerpoint/2010/main" val="2564623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defTabSz="949478">
              <a:defRPr/>
            </a:pPr>
            <a:fld id="{838E38D6-833D-8240-8199-00A56835048E}" type="slidenum">
              <a:rPr lang="en-US">
                <a:solidFill>
                  <a:prstClr val="black"/>
                </a:solidFill>
                <a:latin typeface="Calibri" panose="020F0502020204030204"/>
              </a:rPr>
              <a:pPr defTabSz="949478">
                <a:defRPr/>
              </a:pPr>
              <a:t>28</a:t>
            </a:fld>
            <a:endParaRPr lang="en-US" dirty="0">
              <a:solidFill>
                <a:prstClr val="black"/>
              </a:solidFill>
              <a:latin typeface="Calibri" panose="020F0502020204030204"/>
            </a:endParaRPr>
          </a:p>
        </p:txBody>
      </p:sp>
      <p:sp>
        <p:nvSpPr>
          <p:cNvPr id="6" name="Notes Placeholder 5">
            <a:extLst>
              <a:ext uri="{FF2B5EF4-FFF2-40B4-BE49-F238E27FC236}">
                <a16:creationId xmlns:a16="http://schemas.microsoft.com/office/drawing/2014/main" id="{DA497B4B-AF21-4423-9F72-EA2DD0713E22}"/>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99943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2D35-907E-A8E8-CA50-BCF222498D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C29105-D892-4713-290C-AFBA00E12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EE9ADF-2681-22B3-797A-60FCD2792EC6}"/>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5" name="Footer Placeholder 4">
            <a:extLst>
              <a:ext uri="{FF2B5EF4-FFF2-40B4-BE49-F238E27FC236}">
                <a16:creationId xmlns:a16="http://schemas.microsoft.com/office/drawing/2014/main" id="{68F41695-668F-7C31-3876-FB2199B36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F7A978-A17F-8BC1-E7DD-DE31A8900B4E}"/>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37175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CAB8-2DE7-08FF-97AB-7728BA956A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9BC8E6-5469-F4FC-2BE3-DAAF5B1106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9517A-90A4-6131-E946-C653961E66F0}"/>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5" name="Footer Placeholder 4">
            <a:extLst>
              <a:ext uri="{FF2B5EF4-FFF2-40B4-BE49-F238E27FC236}">
                <a16:creationId xmlns:a16="http://schemas.microsoft.com/office/drawing/2014/main" id="{1C911C5B-3BFF-C822-19C5-6C6CE4101C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8103A5-3234-1F87-0874-5B950FD4171B}"/>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86061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975FBC-586E-1898-D689-C42FC02845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4E3E18-76A7-CF66-4165-0973F2B3C6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13FD5C-F9FD-95A2-094A-D64021DC13BF}"/>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5" name="Footer Placeholder 4">
            <a:extLst>
              <a:ext uri="{FF2B5EF4-FFF2-40B4-BE49-F238E27FC236}">
                <a16:creationId xmlns:a16="http://schemas.microsoft.com/office/drawing/2014/main" id="{F3D82457-471F-7DC0-E32B-4FDA0E0571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89FE23-003F-EBC7-CC48-686DC34318A5}"/>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209079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C83E6C-2C09-1F49-A4E9-1E42DCAE3C16}"/>
              </a:ext>
            </a:extLst>
          </p:cNvPr>
          <p:cNvSpPr/>
          <p:nvPr userDrawn="1"/>
        </p:nvSpPr>
        <p:spPr>
          <a:xfrm>
            <a:off x="-1" y="3"/>
            <a:ext cx="12192001" cy="54606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Rectangle 3">
            <a:extLst>
              <a:ext uri="{FF2B5EF4-FFF2-40B4-BE49-F238E27FC236}">
                <a16:creationId xmlns:a16="http://schemas.microsoft.com/office/drawing/2014/main" id="{8D2DB5DF-21C8-9D46-ACAA-A2EC1B005667}"/>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0E11D4E3-0C31-0B43-8F0D-C87332AA7BED}"/>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22AACDAD-7D38-BE4A-9336-46B6DDBA8769}"/>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7" name="Text Placeholder 2">
            <a:extLst>
              <a:ext uri="{FF2B5EF4-FFF2-40B4-BE49-F238E27FC236}">
                <a16:creationId xmlns:a16="http://schemas.microsoft.com/office/drawing/2014/main" id="{21FAA430-0153-A848-A960-B7F5E27FD933}"/>
              </a:ext>
            </a:extLst>
          </p:cNvPr>
          <p:cNvSpPr>
            <a:spLocks noGrp="1"/>
          </p:cNvSpPr>
          <p:nvPr>
            <p:ph type="body" sz="quarter" idx="10"/>
          </p:nvPr>
        </p:nvSpPr>
        <p:spPr>
          <a:xfrm>
            <a:off x="1812024" y="1944309"/>
            <a:ext cx="8589277" cy="3516312"/>
          </a:xfrm>
          <a:prstGeom prst="rect">
            <a:avLst/>
          </a:prstGeom>
        </p:spPr>
        <p:txBody>
          <a:bodyPr/>
          <a:lstStyle>
            <a:lvl1pPr marL="0" indent="0">
              <a:lnSpc>
                <a:spcPct val="150000"/>
              </a:lnSpc>
              <a:buNone/>
              <a:defRPr>
                <a:solidFill>
                  <a:schemeClr val="bg1"/>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bg1"/>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16160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3140A98-8511-CD48-BAD5-CCA59673268B}"/>
              </a:ext>
            </a:extLst>
          </p:cNvPr>
          <p:cNvSpPr/>
          <p:nvPr userDrawn="1"/>
        </p:nvSpPr>
        <p:spPr>
          <a:xfrm>
            <a:off x="2" y="3872754"/>
            <a:ext cx="9782287" cy="16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0F51F9CD-1598-BB48-A3CF-960A7B4C5F16}"/>
              </a:ext>
            </a:extLst>
          </p:cNvPr>
          <p:cNvPicPr>
            <a:picLocks noChangeAspect="1"/>
          </p:cNvPicPr>
          <p:nvPr userDrawn="1"/>
        </p:nvPicPr>
        <p:blipFill>
          <a:blip r:embed="rId2"/>
          <a:stretch>
            <a:fillRect/>
          </a:stretch>
        </p:blipFill>
        <p:spPr>
          <a:xfrm>
            <a:off x="5173948" y="4315388"/>
            <a:ext cx="2498347" cy="768722"/>
          </a:xfrm>
          <a:prstGeom prst="rect">
            <a:avLst/>
          </a:prstGeom>
        </p:spPr>
      </p:pic>
      <p:sp>
        <p:nvSpPr>
          <p:cNvPr id="9" name="Rectangle 8">
            <a:extLst>
              <a:ext uri="{FF2B5EF4-FFF2-40B4-BE49-F238E27FC236}">
                <a16:creationId xmlns:a16="http://schemas.microsoft.com/office/drawing/2014/main" id="{A4598B39-88A5-BE42-B0C7-C71D5E207161}"/>
              </a:ext>
            </a:extLst>
          </p:cNvPr>
          <p:cNvSpPr/>
          <p:nvPr userDrawn="1"/>
        </p:nvSpPr>
        <p:spPr>
          <a:xfrm>
            <a:off x="11814287" y="2237867"/>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758098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6CD82C-6358-F044-BD4F-73D856E2F14E}"/>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Rectangle 5">
            <a:extLst>
              <a:ext uri="{FF2B5EF4-FFF2-40B4-BE49-F238E27FC236}">
                <a16:creationId xmlns:a16="http://schemas.microsoft.com/office/drawing/2014/main" id="{CB6322A6-CE10-4946-919A-284C212EE2BE}"/>
              </a:ext>
            </a:extLst>
          </p:cNvPr>
          <p:cNvSpPr/>
          <p:nvPr userDrawn="1"/>
        </p:nvSpPr>
        <p:spPr>
          <a:xfrm>
            <a:off x="-1" y="0"/>
            <a:ext cx="2133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Slide Number Placeholder 4">
            <a:extLst>
              <a:ext uri="{FF2B5EF4-FFF2-40B4-BE49-F238E27FC236}">
                <a16:creationId xmlns:a16="http://schemas.microsoft.com/office/drawing/2014/main" id="{96D65DCC-F667-614E-9A7D-1520E4A01CD2}"/>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8" name="Picture 7">
            <a:extLst>
              <a:ext uri="{FF2B5EF4-FFF2-40B4-BE49-F238E27FC236}">
                <a16:creationId xmlns:a16="http://schemas.microsoft.com/office/drawing/2014/main" id="{998A0C55-DAE7-5744-85A6-290129AC777C}"/>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3" name="Text Placeholder 2">
            <a:extLst>
              <a:ext uri="{FF2B5EF4-FFF2-40B4-BE49-F238E27FC236}">
                <a16:creationId xmlns:a16="http://schemas.microsoft.com/office/drawing/2014/main" id="{4AB8DDDB-1A06-ED4A-A6A9-F6C640F44948}"/>
              </a:ext>
            </a:extLst>
          </p:cNvPr>
          <p:cNvSpPr>
            <a:spLocks noGrp="1"/>
          </p:cNvSpPr>
          <p:nvPr>
            <p:ph type="body" sz="quarter" idx="10"/>
          </p:nvPr>
        </p:nvSpPr>
        <p:spPr>
          <a:xfrm>
            <a:off x="3132669" y="1944309"/>
            <a:ext cx="7268633" cy="3516312"/>
          </a:xfrm>
          <a:prstGeom prst="rect">
            <a:avLst/>
          </a:prstGeom>
        </p:spPr>
        <p:txBody>
          <a:bodyPr/>
          <a:lstStyle>
            <a:lvl1pPr marL="0" indent="0">
              <a:lnSpc>
                <a:spcPct val="150000"/>
              </a:lnSpc>
              <a:buNone/>
              <a:defRPr>
                <a:solidFill>
                  <a:schemeClr val="accent2"/>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accent2"/>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56787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C83E6C-2C09-1F49-A4E9-1E42DCAE3C16}"/>
              </a:ext>
            </a:extLst>
          </p:cNvPr>
          <p:cNvSpPr/>
          <p:nvPr userDrawn="1"/>
        </p:nvSpPr>
        <p:spPr>
          <a:xfrm>
            <a:off x="-1" y="3"/>
            <a:ext cx="12192001" cy="54606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Rectangle 3">
            <a:extLst>
              <a:ext uri="{FF2B5EF4-FFF2-40B4-BE49-F238E27FC236}">
                <a16:creationId xmlns:a16="http://schemas.microsoft.com/office/drawing/2014/main" id="{8D2DB5DF-21C8-9D46-ACAA-A2EC1B005667}"/>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0E11D4E3-0C31-0B43-8F0D-C87332AA7BED}"/>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22AACDAD-7D38-BE4A-9336-46B6DDBA8769}"/>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7" name="Text Placeholder 2">
            <a:extLst>
              <a:ext uri="{FF2B5EF4-FFF2-40B4-BE49-F238E27FC236}">
                <a16:creationId xmlns:a16="http://schemas.microsoft.com/office/drawing/2014/main" id="{21FAA430-0153-A848-A960-B7F5E27FD933}"/>
              </a:ext>
            </a:extLst>
          </p:cNvPr>
          <p:cNvSpPr>
            <a:spLocks noGrp="1"/>
          </p:cNvSpPr>
          <p:nvPr>
            <p:ph type="body" sz="quarter" idx="10"/>
          </p:nvPr>
        </p:nvSpPr>
        <p:spPr>
          <a:xfrm>
            <a:off x="1812024" y="1944309"/>
            <a:ext cx="8589277" cy="3516312"/>
          </a:xfrm>
          <a:prstGeom prst="rect">
            <a:avLst/>
          </a:prstGeom>
        </p:spPr>
        <p:txBody>
          <a:bodyPr/>
          <a:lstStyle>
            <a:lvl1pPr marL="0" indent="0">
              <a:lnSpc>
                <a:spcPct val="150000"/>
              </a:lnSpc>
              <a:buNone/>
              <a:defRPr>
                <a:solidFill>
                  <a:schemeClr val="bg1"/>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bg1"/>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77552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46FBDD-2F19-384E-99D3-A0BE6134D6D3}"/>
              </a:ext>
            </a:extLst>
          </p:cNvPr>
          <p:cNvSpPr/>
          <p:nvPr userDrawn="1"/>
        </p:nvSpPr>
        <p:spPr>
          <a:xfrm>
            <a:off x="11814287" y="2264761"/>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60051FC6-7AB4-8848-B2AE-D420DF2521E3}"/>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C53227ED-487E-6641-8D71-1AA7D96330DE}"/>
              </a:ext>
            </a:extLst>
          </p:cNvPr>
          <p:cNvPicPr>
            <a:picLocks noChangeAspect="1"/>
          </p:cNvPicPr>
          <p:nvPr userDrawn="1"/>
        </p:nvPicPr>
        <p:blipFill>
          <a:blip r:embed="rId2"/>
          <a:stretch>
            <a:fillRect/>
          </a:stretch>
        </p:blipFill>
        <p:spPr>
          <a:xfrm>
            <a:off x="11035056" y="6430723"/>
            <a:ext cx="403909" cy="216380"/>
          </a:xfrm>
          <a:prstGeom prst="rect">
            <a:avLst/>
          </a:prstGeom>
        </p:spPr>
      </p:pic>
    </p:spTree>
    <p:extLst>
      <p:ext uri="{BB962C8B-B14F-4D97-AF65-F5344CB8AC3E}">
        <p14:creationId xmlns:p14="http://schemas.microsoft.com/office/powerpoint/2010/main" val="112294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CB10-AE97-ABE8-304A-C77871B260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63823-8CC0-EC01-D00C-1AA1C3D8FD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772FB-A170-0793-5C48-971B610A37D4}"/>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5" name="Footer Placeholder 4">
            <a:extLst>
              <a:ext uri="{FF2B5EF4-FFF2-40B4-BE49-F238E27FC236}">
                <a16:creationId xmlns:a16="http://schemas.microsoft.com/office/drawing/2014/main" id="{EA8D8AC0-4CBF-5A50-28CE-9E6C73F9E2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F1C2DC-2196-7D5F-EC0E-9A1937A2B41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3126344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5FA23-259E-0FC7-0692-7EE5839D53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C1BA79-B03A-8924-4B24-3D93CA7C696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E82A5D-1E30-C96E-581A-F06FC469059A}"/>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5" name="Footer Placeholder 4">
            <a:extLst>
              <a:ext uri="{FF2B5EF4-FFF2-40B4-BE49-F238E27FC236}">
                <a16:creationId xmlns:a16="http://schemas.microsoft.com/office/drawing/2014/main" id="{7333906B-A08D-6A8D-75D5-8A8EABB61F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AAE2E3-9662-ECCE-0BE9-5E6BDC57B5B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99440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06098-4E5C-B903-D435-64B2073E21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03BB4E-6E70-EC7A-6747-47FFF871C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A7DED1-17A1-C52F-DF40-23C9DFD05A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66424D-0CD3-488F-91C9-2ECD61046DFA}"/>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6" name="Footer Placeholder 5">
            <a:extLst>
              <a:ext uri="{FF2B5EF4-FFF2-40B4-BE49-F238E27FC236}">
                <a16:creationId xmlns:a16="http://schemas.microsoft.com/office/drawing/2014/main" id="{DE2662E8-763F-D7E4-DEAB-9841F84812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899C693-8DC1-7CEB-516E-30526AD1FDBD}"/>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036933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16066-43EB-90A2-BE5E-16A262CB69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8E2B19-DA8A-0C77-BCC2-1A65203BFF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94F6E6-7F8F-89DD-2AA8-711F28A531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B86D53-A2DD-9ED2-EE96-A5293B457A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5174A8-7389-CA99-0325-36C40BC22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7F19C6-EF56-B79D-BE9B-E103F7FE810E}"/>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8" name="Footer Placeholder 7">
            <a:extLst>
              <a:ext uri="{FF2B5EF4-FFF2-40B4-BE49-F238E27FC236}">
                <a16:creationId xmlns:a16="http://schemas.microsoft.com/office/drawing/2014/main" id="{CA7A09B2-4292-2576-4D11-460B4448494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EC0C631-FF2E-E73C-F212-BF5656F3B965}"/>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55962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CBB1-2BDA-777A-0925-E11B649D10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07E370-91C2-57D4-FBF3-4DA559A8FAAF}"/>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4" name="Footer Placeholder 3">
            <a:extLst>
              <a:ext uri="{FF2B5EF4-FFF2-40B4-BE49-F238E27FC236}">
                <a16:creationId xmlns:a16="http://schemas.microsoft.com/office/drawing/2014/main" id="{B46B7FDC-CF6F-5344-9EBB-FC8C3E2A782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48972D5-3B45-A913-4822-3FEBB2AA6A33}"/>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389515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8597E6-8B73-2A5C-0586-F8934B8F6BF7}"/>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3" name="Footer Placeholder 2">
            <a:extLst>
              <a:ext uri="{FF2B5EF4-FFF2-40B4-BE49-F238E27FC236}">
                <a16:creationId xmlns:a16="http://schemas.microsoft.com/office/drawing/2014/main" id="{8256BA4D-3E68-4C9D-65E6-FFD67F3E372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789626B-BC50-10DF-14E0-469E52C1211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170142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65142-72B3-05F6-51D8-E108D6BF0C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86E207-8B41-1F9A-7687-2E40914700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7D65BF-578D-11A7-26E1-74AB977CC9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B3BA80-20B8-EF71-3C39-68F6C41CCB4D}"/>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6" name="Footer Placeholder 5">
            <a:extLst>
              <a:ext uri="{FF2B5EF4-FFF2-40B4-BE49-F238E27FC236}">
                <a16:creationId xmlns:a16="http://schemas.microsoft.com/office/drawing/2014/main" id="{FE03F530-55A4-656B-538F-C5CAA2A9070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E2D17F4-DE86-A839-BEB5-5CDD0D7968B8}"/>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68056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3BB93-EB4E-FAFD-A1C8-1F12E94ABA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645220-510D-9AF6-4486-3AAF44A136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F5D4459-E9BF-7921-8CC9-6171D79F46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1B7D8-C070-C6A3-D21E-29D13A87C484}"/>
              </a:ext>
            </a:extLst>
          </p:cNvPr>
          <p:cNvSpPr>
            <a:spLocks noGrp="1"/>
          </p:cNvSpPr>
          <p:nvPr>
            <p:ph type="dt" sz="half" idx="10"/>
          </p:nvPr>
        </p:nvSpPr>
        <p:spPr/>
        <p:txBody>
          <a:bodyPr/>
          <a:lstStyle/>
          <a:p>
            <a:fld id="{A1ECE3BA-008F-45C7-98BB-AA312DF68469}" type="datetimeFigureOut">
              <a:rPr lang="en-US" smtClean="0"/>
              <a:t>1/15/2025</a:t>
            </a:fld>
            <a:endParaRPr lang="en-US" dirty="0"/>
          </a:p>
        </p:txBody>
      </p:sp>
      <p:sp>
        <p:nvSpPr>
          <p:cNvPr id="6" name="Footer Placeholder 5">
            <a:extLst>
              <a:ext uri="{FF2B5EF4-FFF2-40B4-BE49-F238E27FC236}">
                <a16:creationId xmlns:a16="http://schemas.microsoft.com/office/drawing/2014/main" id="{7598F1F2-6C4F-D8B0-F63C-197B939D24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43BCA9-B335-9B33-DA5B-3F6A31423593}"/>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679801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E80322-7991-4771-C7CE-2715CCEFAC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F63DCB-F2B1-FE8B-FC2F-6BBAF5C562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382E1-12AA-644E-B087-D76070776C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ECE3BA-008F-45C7-98BB-AA312DF68469}" type="datetimeFigureOut">
              <a:rPr lang="en-US" smtClean="0"/>
              <a:t>1/15/2025</a:t>
            </a:fld>
            <a:endParaRPr lang="en-US" dirty="0"/>
          </a:p>
        </p:txBody>
      </p:sp>
      <p:sp>
        <p:nvSpPr>
          <p:cNvPr id="5" name="Footer Placeholder 4">
            <a:extLst>
              <a:ext uri="{FF2B5EF4-FFF2-40B4-BE49-F238E27FC236}">
                <a16:creationId xmlns:a16="http://schemas.microsoft.com/office/drawing/2014/main" id="{EF2C661A-C886-4645-9303-9CA4CF0B1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2E0F4A8E-0BDD-22B1-761F-9E6D82127D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3C62F4-B1C6-4DE2-A155-C221FD60DAB7}" type="slidenum">
              <a:rPr lang="en-US" smtClean="0"/>
              <a:t>‹#›</a:t>
            </a:fld>
            <a:endParaRPr lang="en-US" dirty="0"/>
          </a:p>
        </p:txBody>
      </p:sp>
    </p:spTree>
    <p:extLst>
      <p:ext uri="{BB962C8B-B14F-4D97-AF65-F5344CB8AC3E}">
        <p14:creationId xmlns:p14="http://schemas.microsoft.com/office/powerpoint/2010/main" val="3243513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7A211-0E91-7641-831C-9E26AB777CBF}" type="slidenum">
              <a:rPr lang="en-US" smtClean="0"/>
              <a:t>‹#›</a:t>
            </a:fld>
            <a:endParaRPr lang="en-US" dirty="0"/>
          </a:p>
        </p:txBody>
      </p:sp>
    </p:spTree>
    <p:extLst>
      <p:ext uri="{BB962C8B-B14F-4D97-AF65-F5344CB8AC3E}">
        <p14:creationId xmlns:p14="http://schemas.microsoft.com/office/powerpoint/2010/main" val="1015854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hyperlink" Target="http://hamonveg.blogspot.com/2013_03_01_archive.html"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vfwohiocharities.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hyperlink" Target="https://manuelgross.blogspot.com/2014/12/el-arte-de-preguntar-y-escuchar-15.html" TargetMode="External"/><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18/10/relationships/comments" Target="../comments/modernComment_119_F6FCF129.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F7B5C-64FC-81D4-445E-3B46EFD4C0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46B493-75C7-6D65-3661-DFA3DFC61A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1D9CB0E-452F-AADD-5E65-4C6C72512CDC}"/>
              </a:ext>
            </a:extLst>
          </p:cNvPr>
          <p:cNvSpPr>
            <a:spLocks noGrp="1"/>
          </p:cNvSpPr>
          <p:nvPr>
            <p:ph idx="1"/>
          </p:nvPr>
        </p:nvSpPr>
        <p:spPr>
          <a:xfrm>
            <a:off x="838200" y="1825625"/>
            <a:ext cx="10515600" cy="1753438"/>
          </a:xfrm>
        </p:spPr>
        <p:txBody>
          <a:bodyPr>
            <a:normAutofit/>
          </a:bodyPr>
          <a:lstStyle/>
          <a:p>
            <a:pPr marL="0" indent="0" algn="ctr">
              <a:buNone/>
            </a:pPr>
            <a:r>
              <a:rPr lang="en-US" sz="5400" dirty="0"/>
              <a:t>CHARITY TRAINING </a:t>
            </a:r>
          </a:p>
          <a:p>
            <a:pPr marL="0" indent="0" algn="ctr">
              <a:buNone/>
            </a:pPr>
            <a:r>
              <a:rPr lang="en-US" sz="5400" dirty="0"/>
              <a:t>VFW OF OHIO CHARITEIS</a:t>
            </a:r>
          </a:p>
        </p:txBody>
      </p:sp>
      <p:sp>
        <p:nvSpPr>
          <p:cNvPr id="5" name="TextBox 4">
            <a:extLst>
              <a:ext uri="{FF2B5EF4-FFF2-40B4-BE49-F238E27FC236}">
                <a16:creationId xmlns:a16="http://schemas.microsoft.com/office/drawing/2014/main" id="{654A0C0A-7D8C-7746-F165-0E2515216F38}"/>
              </a:ext>
            </a:extLst>
          </p:cNvPr>
          <p:cNvSpPr txBox="1"/>
          <p:nvPr/>
        </p:nvSpPr>
        <p:spPr>
          <a:xfrm>
            <a:off x="9026194" y="5110543"/>
            <a:ext cx="2799298" cy="923330"/>
          </a:xfrm>
          <a:prstGeom prst="rect">
            <a:avLst/>
          </a:prstGeom>
          <a:noFill/>
        </p:spPr>
        <p:txBody>
          <a:bodyPr wrap="square" rtlCol="0">
            <a:spAutoFit/>
          </a:bodyPr>
          <a:lstStyle/>
          <a:p>
            <a:r>
              <a:rPr lang="en-US" dirty="0"/>
              <a:t>DAN FAULKNER</a:t>
            </a:r>
          </a:p>
          <a:p>
            <a:r>
              <a:rPr lang="en-US" dirty="0"/>
              <a:t>EXECUTIVE DIRECTOR</a:t>
            </a:r>
          </a:p>
          <a:p>
            <a:r>
              <a:rPr lang="en-US" dirty="0"/>
              <a:t>10 JAN 2025</a:t>
            </a:r>
          </a:p>
        </p:txBody>
      </p:sp>
    </p:spTree>
    <p:extLst>
      <p:ext uri="{BB962C8B-B14F-4D97-AF65-F5344CB8AC3E}">
        <p14:creationId xmlns:p14="http://schemas.microsoft.com/office/powerpoint/2010/main" val="1300070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BA51C-2AA2-7F2F-4BC5-E879A057F371}"/>
              </a:ext>
            </a:extLst>
          </p:cNvPr>
          <p:cNvSpPr>
            <a:spLocks noGrp="1"/>
          </p:cNvSpPr>
          <p:nvPr>
            <p:ph type="title"/>
          </p:nvPr>
        </p:nvSpPr>
        <p:spPr>
          <a:xfrm>
            <a:off x="838200" y="264145"/>
            <a:ext cx="10515600" cy="1325563"/>
          </a:xfrm>
        </p:spPr>
        <p:txBody>
          <a:bodyPr/>
          <a:lstStyle/>
          <a:p>
            <a:r>
              <a:rPr lang="en-US" dirty="0"/>
              <a:t>      WHY YOU CAN’T DONATE TO A 501(c)19,    </a:t>
            </a:r>
            <a:br>
              <a:rPr lang="en-US" dirty="0"/>
            </a:br>
            <a:r>
              <a:rPr lang="en-US" dirty="0"/>
              <a:t>                                        CONT’D</a:t>
            </a:r>
          </a:p>
        </p:txBody>
      </p:sp>
      <p:sp>
        <p:nvSpPr>
          <p:cNvPr id="3" name="Content Placeholder 2">
            <a:extLst>
              <a:ext uri="{FF2B5EF4-FFF2-40B4-BE49-F238E27FC236}">
                <a16:creationId xmlns:a16="http://schemas.microsoft.com/office/drawing/2014/main" id="{ADC7C38E-7640-A8A0-E40D-3BC4C9FE9406}"/>
              </a:ext>
            </a:extLst>
          </p:cNvPr>
          <p:cNvSpPr>
            <a:spLocks noGrp="1"/>
          </p:cNvSpPr>
          <p:nvPr>
            <p:ph idx="1"/>
          </p:nvPr>
        </p:nvSpPr>
        <p:spPr>
          <a:xfrm>
            <a:off x="838200" y="1657330"/>
            <a:ext cx="10515600" cy="4351338"/>
          </a:xfrm>
        </p:spPr>
        <p:txBody>
          <a:bodyPr>
            <a:normAutofit fontScale="92500" lnSpcReduction="10000"/>
          </a:bodyPr>
          <a:lstStyle/>
          <a:p>
            <a:r>
              <a:rPr lang="en-US" sz="3500" u="sng" dirty="0"/>
              <a:t>ORC 2915.0 </a:t>
            </a:r>
          </a:p>
          <a:p>
            <a:pPr marL="0" indent="0">
              <a:buNone/>
            </a:pPr>
            <a:endParaRPr lang="en-US" dirty="0"/>
          </a:p>
          <a:p>
            <a:pPr lvl="1">
              <a:buFont typeface="Wingdings" panose="05000000000000000000" pitchFamily="2" charset="2"/>
              <a:buChar char="Ø"/>
            </a:pPr>
            <a:r>
              <a:rPr lang="en-US" b="1" dirty="0">
                <a:solidFill>
                  <a:srgbClr val="C00000"/>
                </a:solidFill>
              </a:rPr>
              <a:t>2915.01(A)(1)(a) </a:t>
            </a:r>
            <a:r>
              <a:rPr lang="en-US" dirty="0"/>
              <a:t>requires </a:t>
            </a:r>
            <a:r>
              <a:rPr lang="en-US" b="1" dirty="0">
                <a:solidFill>
                  <a:srgbClr val="00B050"/>
                </a:solidFill>
              </a:rPr>
              <a:t>25% </a:t>
            </a:r>
            <a:r>
              <a:rPr lang="en-US" dirty="0"/>
              <a:t>of the net proceeds to be donated to an organization listed in </a:t>
            </a:r>
            <a:r>
              <a:rPr lang="en-US" b="1" dirty="0">
                <a:solidFill>
                  <a:srgbClr val="C00000"/>
                </a:solidFill>
              </a:rPr>
              <a:t>2915.01(V)(1). </a:t>
            </a:r>
            <a:r>
              <a:rPr lang="en-US" dirty="0"/>
              <a:t>Those are “any organization that is described in subsection 509(a)(1), 509(a)(2), or 509(a)(3) of the Internal Revenue Code and is either a governmental unit or an organization that is tax exempt under subsection 501(a) and described in subsection </a:t>
            </a:r>
            <a:r>
              <a:rPr lang="en-US" b="1" dirty="0">
                <a:solidFill>
                  <a:srgbClr val="00B050"/>
                </a:solidFill>
              </a:rPr>
              <a:t>501(c)(3) </a:t>
            </a:r>
            <a:r>
              <a:rPr lang="en-US" dirty="0"/>
              <a:t>of the Internal Revenue Code.” </a:t>
            </a:r>
          </a:p>
          <a:p>
            <a:pPr marL="457200" lvl="1" indent="0">
              <a:buNone/>
            </a:pPr>
            <a:endParaRPr lang="en-US" dirty="0"/>
          </a:p>
          <a:p>
            <a:pPr lvl="1">
              <a:buFont typeface="Wingdings" panose="05000000000000000000" pitchFamily="2" charset="2"/>
              <a:buChar char="Ø"/>
            </a:pPr>
            <a:r>
              <a:rPr lang="en-US" dirty="0"/>
              <a:t>Posts are </a:t>
            </a:r>
            <a:r>
              <a:rPr lang="en-US" b="1" u="sng" dirty="0"/>
              <a:t>not</a:t>
            </a:r>
            <a:r>
              <a:rPr lang="en-US" dirty="0"/>
              <a:t> permissible recipients as they are not included in </a:t>
            </a:r>
            <a:r>
              <a:rPr lang="en-US" b="1" dirty="0">
                <a:solidFill>
                  <a:srgbClr val="C00000"/>
                </a:solidFill>
              </a:rPr>
              <a:t>2915.01(V)(1) </a:t>
            </a:r>
            <a:r>
              <a:rPr lang="en-US" dirty="0"/>
              <a:t>they are in </a:t>
            </a:r>
            <a:r>
              <a:rPr lang="en-US" b="1" dirty="0">
                <a:solidFill>
                  <a:srgbClr val="C00000"/>
                </a:solidFill>
              </a:rPr>
              <a:t>2915.01(V)(2).  </a:t>
            </a:r>
            <a:r>
              <a:rPr lang="en-US" dirty="0"/>
              <a:t>That 2915.01(V)(2) expressly mentions Posts demonstrates that the Legislature did not overlook Posts but, instead, expressly intended to prohibit that 25% from going to Posts</a:t>
            </a:r>
          </a:p>
        </p:txBody>
      </p:sp>
      <p:sp>
        <p:nvSpPr>
          <p:cNvPr id="4" name="TextBox 3">
            <a:extLst>
              <a:ext uri="{FF2B5EF4-FFF2-40B4-BE49-F238E27FC236}">
                <a16:creationId xmlns:a16="http://schemas.microsoft.com/office/drawing/2014/main" id="{DE1F4F92-7F2F-88A3-9DDF-4E3B93D5ABB1}"/>
              </a:ext>
            </a:extLst>
          </p:cNvPr>
          <p:cNvSpPr txBox="1"/>
          <p:nvPr/>
        </p:nvSpPr>
        <p:spPr>
          <a:xfrm>
            <a:off x="8526920" y="6380683"/>
            <a:ext cx="3343450" cy="369332"/>
          </a:xfrm>
          <a:prstGeom prst="rect">
            <a:avLst/>
          </a:prstGeom>
          <a:noFill/>
        </p:spPr>
        <p:txBody>
          <a:bodyPr wrap="square" rtlCol="0">
            <a:spAutoFit/>
          </a:bodyPr>
          <a:lstStyle/>
          <a:p>
            <a:r>
              <a:rPr lang="en-US" b="1" dirty="0">
                <a:solidFill>
                  <a:srgbClr val="C00000"/>
                </a:solidFill>
              </a:rPr>
              <a:t>From Baker-Hostetler Briefing</a:t>
            </a:r>
          </a:p>
        </p:txBody>
      </p:sp>
    </p:spTree>
    <p:extLst>
      <p:ext uri="{BB962C8B-B14F-4D97-AF65-F5344CB8AC3E}">
        <p14:creationId xmlns:p14="http://schemas.microsoft.com/office/powerpoint/2010/main" val="725771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6E7DD-9E28-D81D-9B50-159FDDD4301E}"/>
              </a:ext>
            </a:extLst>
          </p:cNvPr>
          <p:cNvSpPr>
            <a:spLocks noGrp="1"/>
          </p:cNvSpPr>
          <p:nvPr>
            <p:ph type="title"/>
          </p:nvPr>
        </p:nvSpPr>
        <p:spPr>
          <a:xfrm>
            <a:off x="740496" y="365125"/>
            <a:ext cx="10782066" cy="1325563"/>
          </a:xfrm>
        </p:spPr>
        <p:txBody>
          <a:bodyPr/>
          <a:lstStyle/>
          <a:p>
            <a:r>
              <a:rPr lang="en-US" dirty="0"/>
              <a:t>WHY YOU CAN’T YOU DONATE TO A C-19,                      </a:t>
            </a:r>
            <a:br>
              <a:rPr lang="en-US" dirty="0"/>
            </a:br>
            <a:r>
              <a:rPr lang="en-US" dirty="0"/>
              <a:t>                                     CONT’D</a:t>
            </a:r>
          </a:p>
        </p:txBody>
      </p:sp>
      <p:sp>
        <p:nvSpPr>
          <p:cNvPr id="3" name="Content Placeholder 2">
            <a:extLst>
              <a:ext uri="{FF2B5EF4-FFF2-40B4-BE49-F238E27FC236}">
                <a16:creationId xmlns:a16="http://schemas.microsoft.com/office/drawing/2014/main" id="{6E41C96D-13CE-AE7C-CE53-77F30B8377E0}"/>
              </a:ext>
            </a:extLst>
          </p:cNvPr>
          <p:cNvSpPr>
            <a:spLocks noGrp="1"/>
          </p:cNvSpPr>
          <p:nvPr>
            <p:ph idx="1"/>
          </p:nvPr>
        </p:nvSpPr>
        <p:spPr>
          <a:xfrm>
            <a:off x="838200" y="1640498"/>
            <a:ext cx="10515600" cy="4351338"/>
          </a:xfrm>
        </p:spPr>
        <p:txBody>
          <a:bodyPr>
            <a:normAutofit fontScale="92500" lnSpcReduction="20000"/>
          </a:bodyPr>
          <a:lstStyle/>
          <a:p>
            <a:endParaRPr lang="en-US" dirty="0"/>
          </a:p>
          <a:p>
            <a:r>
              <a:rPr lang="en-US" dirty="0"/>
              <a:t>What the Law Prohibits Directly, You </a:t>
            </a:r>
            <a:r>
              <a:rPr lang="en-US" b="1" u="sng" dirty="0"/>
              <a:t>cannot</a:t>
            </a:r>
            <a:r>
              <a:rPr lang="en-US" dirty="0"/>
              <a:t> do Indirectly.</a:t>
            </a:r>
          </a:p>
          <a:p>
            <a:endParaRPr lang="en-US" dirty="0"/>
          </a:p>
          <a:p>
            <a:pPr lvl="1">
              <a:buFont typeface="Wingdings" panose="05000000000000000000" pitchFamily="2" charset="2"/>
              <a:buChar char="Ø"/>
            </a:pPr>
            <a:r>
              <a:rPr lang="en-US" dirty="0"/>
              <a:t>ORC </a:t>
            </a:r>
            <a:r>
              <a:rPr lang="en-US" b="1" dirty="0">
                <a:solidFill>
                  <a:srgbClr val="C00000"/>
                </a:solidFill>
              </a:rPr>
              <a:t>2915.101(A)(1)(a) and 2915.01(V)(1) </a:t>
            </a:r>
            <a:r>
              <a:rPr lang="en-US" b="1" u="sng" dirty="0"/>
              <a:t>prohibit Posts </a:t>
            </a:r>
            <a:r>
              <a:rPr lang="en-US" dirty="0"/>
              <a:t>from receiving the 25% net gaming proceeds that must be donated to a </a:t>
            </a:r>
            <a:r>
              <a:rPr lang="en-US" b="1" dirty="0">
                <a:solidFill>
                  <a:srgbClr val="00B050"/>
                </a:solidFill>
              </a:rPr>
              <a:t>501(c)(3) </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Donating the money to a 501(c)(3), that then returns the money to the 501(c)(19), would </a:t>
            </a:r>
            <a:r>
              <a:rPr lang="en-US" b="1" dirty="0"/>
              <a:t>indirectly</a:t>
            </a:r>
            <a:r>
              <a:rPr lang="en-US" dirty="0"/>
              <a:t> do what the statute directly prohibits this would be an unlawful “roundtrip” transaction, akin to money laundering. </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IF A POST ESTABLISHES A 501(C)3, BE CAREFUL OF ADDITIONAL SCRUTINY BY THE AG!  YOUR (C)3 MUST ACT AS A (C)3:  WHOSE ON THE BOARD, HOW MANY MEETINGS HAS THE BOARD HAD, ARE MINUTES TAKEN, DO YOU HAVE A SEPARATE BANK ACCOUNT, WHAT IS THE SPECIFIC CHARITABLE ACTIVITY YOU’RE CONDUCTING AND IT HAS TO BE AVAILABLE TO THE PUBLIC!</a:t>
            </a:r>
          </a:p>
        </p:txBody>
      </p:sp>
      <p:sp>
        <p:nvSpPr>
          <p:cNvPr id="4" name="TextBox 3">
            <a:extLst>
              <a:ext uri="{FF2B5EF4-FFF2-40B4-BE49-F238E27FC236}">
                <a16:creationId xmlns:a16="http://schemas.microsoft.com/office/drawing/2014/main" id="{C3916DFA-66F6-60FB-C815-84DE301CF4C5}"/>
              </a:ext>
            </a:extLst>
          </p:cNvPr>
          <p:cNvSpPr txBox="1"/>
          <p:nvPr/>
        </p:nvSpPr>
        <p:spPr>
          <a:xfrm>
            <a:off x="8526920" y="6380683"/>
            <a:ext cx="3343450" cy="369332"/>
          </a:xfrm>
          <a:prstGeom prst="rect">
            <a:avLst/>
          </a:prstGeom>
          <a:noFill/>
        </p:spPr>
        <p:txBody>
          <a:bodyPr wrap="square" rtlCol="0">
            <a:spAutoFit/>
          </a:bodyPr>
          <a:lstStyle/>
          <a:p>
            <a:r>
              <a:rPr lang="en-US" b="1" dirty="0">
                <a:solidFill>
                  <a:srgbClr val="C00000"/>
                </a:solidFill>
              </a:rPr>
              <a:t>From Baker-Hostetler Briefing</a:t>
            </a:r>
          </a:p>
        </p:txBody>
      </p:sp>
    </p:spTree>
    <p:extLst>
      <p:ext uri="{BB962C8B-B14F-4D97-AF65-F5344CB8AC3E}">
        <p14:creationId xmlns:p14="http://schemas.microsoft.com/office/powerpoint/2010/main" val="1264244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B29C3F-AF25-7C62-D80F-A94066311486}"/>
              </a:ext>
            </a:extLst>
          </p:cNvPr>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27A211-0E91-7641-831C-9E26AB777CBF}" type="slidenum">
              <a:rPr kumimoji="0" lang="en-US" sz="1000" b="0" i="0" u="none" strike="noStrike" kern="1200" cap="none" spc="0" normalizeH="0" baseline="0" noProof="0" smtClean="0">
                <a:ln>
                  <a:noFill/>
                </a:ln>
                <a:solidFill>
                  <a:srgbClr val="000000">
                    <a:tint val="75000"/>
                  </a:srgbClr>
                </a:solidFill>
                <a:effectLst/>
                <a:uLnTx/>
                <a:uFillTx/>
                <a:latin typeface="Times"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00" b="0" i="0" u="none" strike="noStrike" kern="1200" cap="none" spc="0" normalizeH="0" baseline="0" noProof="0" dirty="0">
              <a:ln>
                <a:noFill/>
              </a:ln>
              <a:solidFill>
                <a:srgbClr val="000000">
                  <a:tint val="75000"/>
                </a:srgbClr>
              </a:solidFill>
              <a:effectLst/>
              <a:uLnTx/>
              <a:uFillTx/>
              <a:latin typeface="Times" pitchFamily="2" charset="0"/>
              <a:ea typeface="+mn-ea"/>
              <a:cs typeface="+mn-cs"/>
            </a:endParaRPr>
          </a:p>
        </p:txBody>
      </p:sp>
      <p:sp>
        <p:nvSpPr>
          <p:cNvPr id="3" name="TextBox 2">
            <a:extLst>
              <a:ext uri="{FF2B5EF4-FFF2-40B4-BE49-F238E27FC236}">
                <a16:creationId xmlns:a16="http://schemas.microsoft.com/office/drawing/2014/main" id="{431B7AEF-611F-A89A-8D3E-8E142D6C8B8A}"/>
              </a:ext>
            </a:extLst>
          </p:cNvPr>
          <p:cNvSpPr txBox="1"/>
          <p:nvPr/>
        </p:nvSpPr>
        <p:spPr>
          <a:xfrm>
            <a:off x="1732229" y="241602"/>
            <a:ext cx="8727541"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VFW Post’s Net Instant Bingo Earnings (UNDER $330,000) </a:t>
            </a:r>
          </a:p>
        </p:txBody>
      </p:sp>
      <p:sp>
        <p:nvSpPr>
          <p:cNvPr id="4" name="Arrow: Down 3">
            <a:extLst>
              <a:ext uri="{FF2B5EF4-FFF2-40B4-BE49-F238E27FC236}">
                <a16:creationId xmlns:a16="http://schemas.microsoft.com/office/drawing/2014/main" id="{E048AD9B-0830-C083-955D-F3474C7C1C19}"/>
              </a:ext>
            </a:extLst>
          </p:cNvPr>
          <p:cNvSpPr/>
          <p:nvPr/>
        </p:nvSpPr>
        <p:spPr>
          <a:xfrm>
            <a:off x="3612307" y="984528"/>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89C7870-A14C-B5AC-7074-0B926BFBD1D9}"/>
              </a:ext>
            </a:extLst>
          </p:cNvPr>
          <p:cNvSpPr txBox="1"/>
          <p:nvPr/>
        </p:nvSpPr>
        <p:spPr>
          <a:xfrm>
            <a:off x="958027" y="4582093"/>
            <a:ext cx="4573221" cy="2062103"/>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Any organization with a “charitable purpose” </a:t>
            </a:r>
            <a:r>
              <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rPr>
              <a:t>R.C. 2915.01(V)(1)</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endPar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000" b="1" i="0" u="sng" strike="noStrike" kern="1200" cap="none" spc="0" normalizeH="0" baseline="0" noProof="0" dirty="0">
                <a:ln>
                  <a:noFill/>
                </a:ln>
                <a:solidFill>
                  <a:srgbClr val="FF0000"/>
                </a:solidFill>
                <a:effectLst/>
                <a:uLnTx/>
                <a:uFillTx/>
                <a:latin typeface="Calibri" panose="020F0502020204030204"/>
                <a:ea typeface="+mn-ea"/>
                <a:cs typeface="+mn-cs"/>
              </a:rPr>
              <a:t>Cannot </a:t>
            </a:r>
            <a:r>
              <a:rPr kumimoji="0" lang="en-US" sz="2000" b="1" i="0" u="none" strike="noStrike" kern="1200" cap="none" spc="0" normalizeH="0" baseline="0" noProof="0" dirty="0">
                <a:ln>
                  <a:noFill/>
                </a:ln>
                <a:solidFill>
                  <a:srgbClr val="FF0000"/>
                </a:solidFill>
                <a:effectLst/>
                <a:uLnTx/>
                <a:uFillTx/>
                <a:latin typeface="Calibri" panose="020F0502020204030204"/>
                <a:ea typeface="+mn-ea"/>
                <a:cs typeface="+mn-cs"/>
              </a:rPr>
              <a:t>be donated to 501(c)(19) organizations or Posts or anything else under R.C. 2915.01(V)(2)</a:t>
            </a:r>
          </a:p>
        </p:txBody>
      </p:sp>
      <p:sp>
        <p:nvSpPr>
          <p:cNvPr id="8" name="TextBox 7">
            <a:extLst>
              <a:ext uri="{FF2B5EF4-FFF2-40B4-BE49-F238E27FC236}">
                <a16:creationId xmlns:a16="http://schemas.microsoft.com/office/drawing/2014/main" id="{DD5A62FC-67D1-E20A-6CEB-4DC50ABD21AD}"/>
              </a:ext>
            </a:extLst>
          </p:cNvPr>
          <p:cNvSpPr txBox="1"/>
          <p:nvPr/>
        </p:nvSpPr>
        <p:spPr>
          <a:xfrm>
            <a:off x="3663951" y="1244855"/>
            <a:ext cx="1375630" cy="523220"/>
          </a:xfrm>
          <a:prstGeom prst="rect">
            <a:avLst/>
          </a:prstGeom>
          <a:noFill/>
          <a:ln w="28575">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800" b="0" i="0" u="none" strike="noStrike" kern="1200" cap="none" spc="0" normalizeH="0" baseline="0" noProof="0" dirty="0">
                <a:ln>
                  <a:noFill/>
                </a:ln>
                <a:solidFill>
                  <a:srgbClr val="FFFFFF"/>
                </a:solidFill>
                <a:effectLst/>
                <a:uLnTx/>
                <a:uFillTx/>
                <a:latin typeface="Calibri" panose="020F0502020204030204"/>
                <a:ea typeface="+mn-ea"/>
                <a:cs typeface="+mn-cs"/>
              </a:rPr>
              <a:t>25%</a:t>
            </a:r>
          </a:p>
        </p:txBody>
      </p:sp>
      <p:sp>
        <p:nvSpPr>
          <p:cNvPr id="10" name="Arrow: Down 9">
            <a:extLst>
              <a:ext uri="{FF2B5EF4-FFF2-40B4-BE49-F238E27FC236}">
                <a16:creationId xmlns:a16="http://schemas.microsoft.com/office/drawing/2014/main" id="{E2E91F9F-342F-C6C5-CADE-C85477BAA615}"/>
              </a:ext>
            </a:extLst>
          </p:cNvPr>
          <p:cNvSpPr/>
          <p:nvPr/>
        </p:nvSpPr>
        <p:spPr>
          <a:xfrm>
            <a:off x="7103800" y="984528"/>
            <a:ext cx="1475894" cy="123377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47BDD810-3900-B11D-A8B5-763D18D16716}"/>
              </a:ext>
            </a:extLst>
          </p:cNvPr>
          <p:cNvSpPr txBox="1"/>
          <p:nvPr/>
        </p:nvSpPr>
        <p:spPr>
          <a:xfrm>
            <a:off x="7153932" y="1244855"/>
            <a:ext cx="1375630" cy="523220"/>
          </a:xfrm>
          <a:prstGeom prst="rect">
            <a:avLst/>
          </a:prstGeom>
          <a:noFill/>
          <a:ln w="28575">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800" b="0" i="0" u="none" strike="noStrike" kern="1200" cap="none" spc="0" normalizeH="0" baseline="0" noProof="0" dirty="0">
                <a:ln>
                  <a:noFill/>
                </a:ln>
                <a:solidFill>
                  <a:srgbClr val="FFFFFF"/>
                </a:solidFill>
                <a:effectLst/>
                <a:uLnTx/>
                <a:uFillTx/>
                <a:latin typeface="Calibri" panose="020F0502020204030204"/>
                <a:ea typeface="+mn-ea"/>
                <a:cs typeface="+mn-cs"/>
              </a:rPr>
              <a:t>75%</a:t>
            </a:r>
          </a:p>
        </p:txBody>
      </p:sp>
      <p:sp>
        <p:nvSpPr>
          <p:cNvPr id="12" name="TextBox 11">
            <a:extLst>
              <a:ext uri="{FF2B5EF4-FFF2-40B4-BE49-F238E27FC236}">
                <a16:creationId xmlns:a16="http://schemas.microsoft.com/office/drawing/2014/main" id="{65D6519C-B31F-605A-39CC-2122A20557F6}"/>
              </a:ext>
            </a:extLst>
          </p:cNvPr>
          <p:cNvSpPr txBox="1"/>
          <p:nvPr/>
        </p:nvSpPr>
        <p:spPr>
          <a:xfrm>
            <a:off x="6736130" y="2478625"/>
            <a:ext cx="2211233"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Funds to keep</a:t>
            </a:r>
          </a:p>
        </p:txBody>
      </p:sp>
      <p:sp>
        <p:nvSpPr>
          <p:cNvPr id="13" name="TextBox 12">
            <a:extLst>
              <a:ext uri="{FF2B5EF4-FFF2-40B4-BE49-F238E27FC236}">
                <a16:creationId xmlns:a16="http://schemas.microsoft.com/office/drawing/2014/main" id="{CF0F533C-E0D0-CD21-5B01-AD01AEB33BA9}"/>
              </a:ext>
            </a:extLst>
          </p:cNvPr>
          <p:cNvSpPr txBox="1"/>
          <p:nvPr/>
        </p:nvSpPr>
        <p:spPr>
          <a:xfrm>
            <a:off x="3244638" y="2478625"/>
            <a:ext cx="2211233"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Funds to donate</a:t>
            </a:r>
          </a:p>
        </p:txBody>
      </p:sp>
      <p:sp>
        <p:nvSpPr>
          <p:cNvPr id="14" name="TextBox 13">
            <a:extLst>
              <a:ext uri="{FF2B5EF4-FFF2-40B4-BE49-F238E27FC236}">
                <a16:creationId xmlns:a16="http://schemas.microsoft.com/office/drawing/2014/main" id="{7EE87942-BD30-B6F2-D1F0-D83F92E2B4D0}"/>
              </a:ext>
            </a:extLst>
          </p:cNvPr>
          <p:cNvSpPr txBox="1"/>
          <p:nvPr/>
        </p:nvSpPr>
        <p:spPr>
          <a:xfrm>
            <a:off x="6403888" y="4685837"/>
            <a:ext cx="5181599" cy="1569660"/>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Can be spent on member-only benefits</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(i.e., entertainment, operations, etc.)</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1" i="0" u="sng" strike="noStrike" kern="1200" cap="none" spc="0" normalizeH="0" baseline="0" noProof="0" dirty="0">
                <a:ln>
                  <a:noFill/>
                </a:ln>
                <a:solidFill>
                  <a:srgbClr val="FF0000"/>
                </a:solidFill>
                <a:effectLst/>
                <a:uLnTx/>
                <a:uFillTx/>
                <a:latin typeface="Calibri" panose="020F0502020204030204"/>
                <a:ea typeface="+mn-ea"/>
                <a:cs typeface="+mn-cs"/>
              </a:rPr>
              <a:t>Can</a:t>
            </a: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 be limited to members</a:t>
            </a:r>
          </a:p>
        </p:txBody>
      </p:sp>
      <p:sp>
        <p:nvSpPr>
          <p:cNvPr id="15" name="Arrow: Down 14">
            <a:extLst>
              <a:ext uri="{FF2B5EF4-FFF2-40B4-BE49-F238E27FC236}">
                <a16:creationId xmlns:a16="http://schemas.microsoft.com/office/drawing/2014/main" id="{1166139D-EE8D-8335-0144-6147DF3C18AF}"/>
              </a:ext>
            </a:extLst>
          </p:cNvPr>
          <p:cNvSpPr/>
          <p:nvPr/>
        </p:nvSpPr>
        <p:spPr>
          <a:xfrm rot="1757674">
            <a:off x="2874359" y="3224459"/>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VFWOC</a:t>
            </a:r>
          </a:p>
        </p:txBody>
      </p:sp>
      <p:sp>
        <p:nvSpPr>
          <p:cNvPr id="16" name="Arrow: Down 15">
            <a:extLst>
              <a:ext uri="{FF2B5EF4-FFF2-40B4-BE49-F238E27FC236}">
                <a16:creationId xmlns:a16="http://schemas.microsoft.com/office/drawing/2014/main" id="{9F5F6DED-9A9A-77C1-11AC-9A0947D67518}"/>
              </a:ext>
            </a:extLst>
          </p:cNvPr>
          <p:cNvSpPr/>
          <p:nvPr/>
        </p:nvSpPr>
        <p:spPr>
          <a:xfrm rot="19832325">
            <a:off x="7791615" y="3223468"/>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rPr>
              <a:t>POST</a:t>
            </a:r>
          </a:p>
        </p:txBody>
      </p:sp>
    </p:spTree>
    <p:extLst>
      <p:ext uri="{BB962C8B-B14F-4D97-AF65-F5344CB8AC3E}">
        <p14:creationId xmlns:p14="http://schemas.microsoft.com/office/powerpoint/2010/main" val="3881700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FB357-E771-F0E9-B231-AB209BE7AAD2}"/>
              </a:ext>
            </a:extLst>
          </p:cNvPr>
          <p:cNvSpPr>
            <a:spLocks noGrp="1"/>
          </p:cNvSpPr>
          <p:nvPr>
            <p:ph type="title"/>
          </p:nvPr>
        </p:nvSpPr>
        <p:spPr/>
        <p:txBody>
          <a:bodyPr/>
          <a:lstStyle/>
          <a:p>
            <a:pPr algn="ctr"/>
            <a:r>
              <a:rPr lang="en-US" dirty="0"/>
              <a:t>STATUS OF FIELD AGENTS</a:t>
            </a:r>
          </a:p>
        </p:txBody>
      </p:sp>
      <p:sp>
        <p:nvSpPr>
          <p:cNvPr id="3" name="Content Placeholder 2">
            <a:extLst>
              <a:ext uri="{FF2B5EF4-FFF2-40B4-BE49-F238E27FC236}">
                <a16:creationId xmlns:a16="http://schemas.microsoft.com/office/drawing/2014/main" id="{EF02B281-7680-3406-88D2-75C777E87C22}"/>
              </a:ext>
            </a:extLst>
          </p:cNvPr>
          <p:cNvSpPr>
            <a:spLocks noGrp="1"/>
          </p:cNvSpPr>
          <p:nvPr>
            <p:ph idx="1"/>
          </p:nvPr>
        </p:nvSpPr>
        <p:spPr>
          <a:xfrm>
            <a:off x="838200" y="1511476"/>
            <a:ext cx="10515600" cy="4816396"/>
          </a:xfrm>
        </p:spPr>
        <p:txBody>
          <a:bodyPr>
            <a:normAutofit lnSpcReduction="10000"/>
          </a:bodyPr>
          <a:lstStyle/>
          <a:p>
            <a:r>
              <a:rPr lang="en-US" dirty="0"/>
              <a:t>1 SEP 2024 – 237 FIELD AGENT (FA)s</a:t>
            </a:r>
          </a:p>
          <a:p>
            <a:pPr marL="0" indent="0">
              <a:buNone/>
            </a:pPr>
            <a:r>
              <a:rPr lang="en-US" dirty="0"/>
              <a:t>    - VFW POSTS:  209</a:t>
            </a:r>
          </a:p>
          <a:p>
            <a:pPr marL="0" indent="0">
              <a:buNone/>
            </a:pPr>
            <a:r>
              <a:rPr lang="en-US" dirty="0"/>
              <a:t>    - NON-VFW POSTS:  28</a:t>
            </a:r>
          </a:p>
          <a:p>
            <a:r>
              <a:rPr lang="en-US" dirty="0"/>
              <a:t>1 JAN 2025 </a:t>
            </a:r>
          </a:p>
          <a:p>
            <a:pPr marL="0" indent="0">
              <a:buNone/>
            </a:pPr>
            <a:r>
              <a:rPr lang="en-US" dirty="0"/>
              <a:t>     - 3 POSTS DID NOT RENEW THEIR VFWOC GAMING CONTRACTS</a:t>
            </a:r>
          </a:p>
          <a:p>
            <a:pPr marL="0" indent="0">
              <a:buNone/>
            </a:pPr>
            <a:r>
              <a:rPr lang="en-US" dirty="0"/>
              <a:t>     - 1 POST CLOSED DUE TO FIRE</a:t>
            </a:r>
          </a:p>
          <a:p>
            <a:pPr marL="0" indent="0">
              <a:buNone/>
            </a:pPr>
            <a:r>
              <a:rPr lang="en-US" dirty="0"/>
              <a:t>     - 3 POSTS ON HOLD (POST HOME CLOSING, ADMINISTRATION)</a:t>
            </a:r>
          </a:p>
          <a:p>
            <a:pPr marL="0" indent="0">
              <a:buNone/>
            </a:pPr>
            <a:r>
              <a:rPr lang="en-US" dirty="0"/>
              <a:t>     - ADDED (1) ONE AMVET POST  </a:t>
            </a:r>
          </a:p>
          <a:p>
            <a:pPr marL="0" indent="0">
              <a:buNone/>
            </a:pPr>
            <a:r>
              <a:rPr lang="en-US" dirty="0"/>
              <a:t>                                                            </a:t>
            </a:r>
          </a:p>
          <a:p>
            <a:pPr marL="0" indent="0">
              <a:buNone/>
            </a:pPr>
            <a:r>
              <a:rPr lang="en-US" sz="3600"/>
              <a:t>                                                          234  </a:t>
            </a:r>
            <a:r>
              <a:rPr lang="en-US" sz="3600" dirty="0"/>
              <a:t>CURRENT FAs    </a:t>
            </a:r>
            <a:endParaRPr lang="en-US" dirty="0"/>
          </a:p>
        </p:txBody>
      </p:sp>
      <p:pic>
        <p:nvPicPr>
          <p:cNvPr id="10" name="Picture 9">
            <a:extLst>
              <a:ext uri="{FF2B5EF4-FFF2-40B4-BE49-F238E27FC236}">
                <a16:creationId xmlns:a16="http://schemas.microsoft.com/office/drawing/2014/main" id="{168A535E-53A6-5666-F9B4-229A931818B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03536" y="5285117"/>
            <a:ext cx="1023946" cy="1325564"/>
          </a:xfrm>
          <a:prstGeom prst="rect">
            <a:avLst/>
          </a:prstGeom>
        </p:spPr>
      </p:pic>
    </p:spTree>
    <p:extLst>
      <p:ext uri="{BB962C8B-B14F-4D97-AF65-F5344CB8AC3E}">
        <p14:creationId xmlns:p14="http://schemas.microsoft.com/office/powerpoint/2010/main" val="2048104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4AAB0-F073-1229-C0CB-C395953626E8}"/>
              </a:ext>
            </a:extLst>
          </p:cNvPr>
          <p:cNvSpPr>
            <a:spLocks noGrp="1"/>
          </p:cNvSpPr>
          <p:nvPr>
            <p:ph type="title"/>
          </p:nvPr>
        </p:nvSpPr>
        <p:spPr>
          <a:xfrm>
            <a:off x="838200" y="278280"/>
            <a:ext cx="10515600" cy="1325563"/>
          </a:xfrm>
        </p:spPr>
        <p:txBody>
          <a:bodyPr/>
          <a:lstStyle/>
          <a:p>
            <a:pPr algn="ctr"/>
            <a:r>
              <a:rPr lang="en-US" dirty="0"/>
              <a:t>STATUS OF VFW FIELD AGENT CONTRACTS</a:t>
            </a:r>
          </a:p>
        </p:txBody>
      </p:sp>
      <p:sp>
        <p:nvSpPr>
          <p:cNvPr id="3" name="Content Placeholder 2">
            <a:extLst>
              <a:ext uri="{FF2B5EF4-FFF2-40B4-BE49-F238E27FC236}">
                <a16:creationId xmlns:a16="http://schemas.microsoft.com/office/drawing/2014/main" id="{0986EEA4-8ADB-D0C2-CF07-67F2CF9C87FF}"/>
              </a:ext>
            </a:extLst>
          </p:cNvPr>
          <p:cNvSpPr>
            <a:spLocks noGrp="1"/>
          </p:cNvSpPr>
          <p:nvPr>
            <p:ph idx="1"/>
          </p:nvPr>
        </p:nvSpPr>
        <p:spPr>
          <a:xfrm>
            <a:off x="904027" y="1484701"/>
            <a:ext cx="10515600" cy="4351338"/>
          </a:xfrm>
        </p:spPr>
        <p:txBody>
          <a:bodyPr>
            <a:noAutofit/>
          </a:bodyPr>
          <a:lstStyle/>
          <a:p>
            <a:r>
              <a:rPr lang="en-US" dirty="0"/>
              <a:t>VALID 1 JAN THROUGH 31 DEC 2025 (EXAMPLE ON WEB-PAGE)</a:t>
            </a:r>
          </a:p>
          <a:p>
            <a:endParaRPr lang="en-US" dirty="0"/>
          </a:p>
          <a:p>
            <a:r>
              <a:rPr lang="en-US" dirty="0"/>
              <a:t>APPROVAL PROCESS</a:t>
            </a:r>
          </a:p>
          <a:p>
            <a:pPr lvl="1">
              <a:buFont typeface="Wingdings" panose="05000000000000000000" pitchFamily="2" charset="2"/>
              <a:buChar char="Ø"/>
            </a:pPr>
            <a:r>
              <a:rPr lang="en-US" sz="2800" dirty="0"/>
              <a:t>CONTRACT REQUESTS – STARTED 14 Oct</a:t>
            </a:r>
          </a:p>
          <a:p>
            <a:pPr lvl="1">
              <a:buFont typeface="Wingdings" panose="05000000000000000000" pitchFamily="2" charset="2"/>
              <a:buChar char="Ø"/>
            </a:pPr>
            <a:r>
              <a:rPr lang="en-US" sz="2800" dirty="0"/>
              <a:t>VFWOC CONTRACT REQUIRES MONTHLY DONATIONS</a:t>
            </a:r>
          </a:p>
          <a:p>
            <a:pPr lvl="1">
              <a:buFont typeface="Wingdings" panose="05000000000000000000" pitchFamily="2" charset="2"/>
              <a:buChar char="Ø"/>
            </a:pPr>
            <a:r>
              <a:rPr lang="en-US" sz="2800" dirty="0"/>
              <a:t>NEW POLICY LETTER ATTACHED TO CONTRACT</a:t>
            </a:r>
          </a:p>
          <a:p>
            <a:endParaRPr lang="en-US" sz="3200" dirty="0"/>
          </a:p>
          <a:p>
            <a:r>
              <a:rPr lang="en-US" sz="3200" dirty="0"/>
              <a:t>Current Contract status:  20 VFW AND 7 NON-VFW contracts </a:t>
            </a:r>
            <a:r>
              <a:rPr lang="en-US" sz="3200" b="1" dirty="0">
                <a:solidFill>
                  <a:srgbClr val="FF0000"/>
                </a:solidFill>
              </a:rPr>
              <a:t>NOT</a:t>
            </a:r>
            <a:r>
              <a:rPr lang="en-US" sz="3200" dirty="0"/>
              <a:t> completed with VFWOC’s final signature!</a:t>
            </a:r>
          </a:p>
          <a:p>
            <a:pPr lvl="1">
              <a:buFont typeface="Wingdings" panose="05000000000000000000" pitchFamily="2" charset="2"/>
              <a:buChar char="Ø"/>
            </a:pPr>
            <a:endParaRPr lang="en-US" sz="3200" dirty="0"/>
          </a:p>
          <a:p>
            <a:pPr marL="457200" lvl="1" indent="0">
              <a:buNone/>
            </a:pPr>
            <a:r>
              <a:rPr lang="en-US" sz="2000" b="1" dirty="0">
                <a:solidFill>
                  <a:srgbClr val="C00000"/>
                </a:solidFill>
              </a:rPr>
              <a:t>                           </a:t>
            </a:r>
          </a:p>
        </p:txBody>
      </p:sp>
    </p:spTree>
    <p:extLst>
      <p:ext uri="{BB962C8B-B14F-4D97-AF65-F5344CB8AC3E}">
        <p14:creationId xmlns:p14="http://schemas.microsoft.com/office/powerpoint/2010/main" val="2946377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3C472-8E67-C931-8AE0-9EDD4E8923EA}"/>
              </a:ext>
            </a:extLst>
          </p:cNvPr>
          <p:cNvSpPr>
            <a:spLocks noGrp="1"/>
          </p:cNvSpPr>
          <p:nvPr>
            <p:ph type="title"/>
          </p:nvPr>
        </p:nvSpPr>
        <p:spPr/>
        <p:txBody>
          <a:bodyPr/>
          <a:lstStyle/>
          <a:p>
            <a:r>
              <a:rPr lang="en-US" dirty="0"/>
              <a:t>      NEW FIELD AGENT CONTRACT POLICY</a:t>
            </a:r>
          </a:p>
        </p:txBody>
      </p:sp>
      <p:pic>
        <p:nvPicPr>
          <p:cNvPr id="5" name="Content Placeholder 4">
            <a:extLst>
              <a:ext uri="{FF2B5EF4-FFF2-40B4-BE49-F238E27FC236}">
                <a16:creationId xmlns:a16="http://schemas.microsoft.com/office/drawing/2014/main" id="{AE425D73-8AE9-F7F0-58E4-41B2D111042D}"/>
              </a:ext>
            </a:extLst>
          </p:cNvPr>
          <p:cNvPicPr>
            <a:picLocks noGrp="1" noChangeAspect="1"/>
          </p:cNvPicPr>
          <p:nvPr>
            <p:ph idx="1"/>
          </p:nvPr>
        </p:nvPicPr>
        <p:blipFill>
          <a:blip r:embed="rId2"/>
          <a:stretch>
            <a:fillRect/>
          </a:stretch>
        </p:blipFill>
        <p:spPr>
          <a:xfrm>
            <a:off x="1537216" y="1447334"/>
            <a:ext cx="8983279" cy="4897336"/>
          </a:xfrm>
        </p:spPr>
      </p:pic>
    </p:spTree>
    <p:extLst>
      <p:ext uri="{BB962C8B-B14F-4D97-AF65-F5344CB8AC3E}">
        <p14:creationId xmlns:p14="http://schemas.microsoft.com/office/powerpoint/2010/main" val="3367248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F5776-2BF1-1089-34E1-12DBB600631A}"/>
              </a:ext>
            </a:extLst>
          </p:cNvPr>
          <p:cNvSpPr>
            <a:spLocks noGrp="1"/>
          </p:cNvSpPr>
          <p:nvPr>
            <p:ph type="title"/>
          </p:nvPr>
        </p:nvSpPr>
        <p:spPr/>
        <p:txBody>
          <a:bodyPr/>
          <a:lstStyle/>
          <a:p>
            <a:r>
              <a:rPr lang="en-US" dirty="0"/>
              <a:t>BOD APPROVED SPONSORSHIPS - 2024</a:t>
            </a:r>
          </a:p>
        </p:txBody>
      </p:sp>
      <p:sp>
        <p:nvSpPr>
          <p:cNvPr id="3" name="Content Placeholder 2">
            <a:extLst>
              <a:ext uri="{FF2B5EF4-FFF2-40B4-BE49-F238E27FC236}">
                <a16:creationId xmlns:a16="http://schemas.microsoft.com/office/drawing/2014/main" id="{BBB423A0-FBFE-2592-D1B2-852B2EAFA8B7}"/>
              </a:ext>
            </a:extLst>
          </p:cNvPr>
          <p:cNvSpPr>
            <a:spLocks noGrp="1"/>
          </p:cNvSpPr>
          <p:nvPr>
            <p:ph idx="1"/>
          </p:nvPr>
        </p:nvSpPr>
        <p:spPr/>
        <p:txBody>
          <a:bodyPr>
            <a:normAutofit lnSpcReduction="10000"/>
          </a:bodyPr>
          <a:lstStyle/>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1/23/24     Save a Warrior                       $5000.00            (</a:t>
            </a:r>
            <a:r>
              <a:rPr lang="en-US" sz="1800"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Nat'l</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r>
              <a:rPr lang="en-US" sz="1800"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Cmdr's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Tie Auction)</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1/31/24     Save a Warrior                        $20,000.00        (CMDR's Initiative)</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2/1/24      VFW </a:t>
            </a:r>
            <a:r>
              <a:rPr lang="en-US" sz="1800"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Nat'l</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Home                        $3000.00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2/6/24      OVHG Resident Benefit Fund            $19,349.00        (Touch2Play Tablets &amp; Stands)</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2/6/24      Veterans in Transition                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2/27/24     Spencerville Hardware                $3000.00          (Family Suffering From House Fire)</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3/7/24      North Ridgeville Veterans Memorial     $10,000.00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3/18/24     D-Day Ohio                          $10,000.00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3/19/24     United Way of Logan County           $10,000.00        (Tornado Victims)</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3/31/24     Project Healing Waters  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4/1/24      Buckeye Trail Band Boosters           $4489.00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indent="0">
              <a:buNone/>
            </a:pPr>
            <a:endParaRPr lang="en-US" dirty="0"/>
          </a:p>
        </p:txBody>
      </p:sp>
    </p:spTree>
    <p:extLst>
      <p:ext uri="{BB962C8B-B14F-4D97-AF65-F5344CB8AC3E}">
        <p14:creationId xmlns:p14="http://schemas.microsoft.com/office/powerpoint/2010/main" val="658974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4975F-64ED-6658-3FB3-285861EDFB44}"/>
              </a:ext>
            </a:extLst>
          </p:cNvPr>
          <p:cNvSpPr>
            <a:spLocks noGrp="1"/>
          </p:cNvSpPr>
          <p:nvPr>
            <p:ph type="title"/>
          </p:nvPr>
        </p:nvSpPr>
        <p:spPr/>
        <p:txBody>
          <a:bodyPr/>
          <a:lstStyle/>
          <a:p>
            <a:r>
              <a:rPr lang="en-US" dirty="0"/>
              <a:t>BOD APPROVED SPONSORSHIPS – 2024,   </a:t>
            </a:r>
            <a:br>
              <a:rPr lang="en-US" dirty="0"/>
            </a:br>
            <a:r>
              <a:rPr lang="en-US" dirty="0"/>
              <a:t>                                        CONT’D</a:t>
            </a:r>
          </a:p>
        </p:txBody>
      </p:sp>
      <p:sp>
        <p:nvSpPr>
          <p:cNvPr id="3" name="Content Placeholder 2">
            <a:extLst>
              <a:ext uri="{FF2B5EF4-FFF2-40B4-BE49-F238E27FC236}">
                <a16:creationId xmlns:a16="http://schemas.microsoft.com/office/drawing/2014/main" id="{CE1C72E0-5290-6E7C-1769-89D98A09336C}"/>
              </a:ext>
            </a:extLst>
          </p:cNvPr>
          <p:cNvSpPr>
            <a:spLocks noGrp="1"/>
          </p:cNvSpPr>
          <p:nvPr>
            <p:ph idx="1"/>
          </p:nvPr>
        </p:nvSpPr>
        <p:spPr>
          <a:xfrm>
            <a:off x="838200" y="1690688"/>
            <a:ext cx="10515600" cy="4620054"/>
          </a:xfrm>
        </p:spPr>
        <p:txBody>
          <a:bodyPr>
            <a:normAutofit fontScale="85000" lnSpcReduction="10000"/>
          </a:bodyPr>
          <a:lstStyle/>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6/11/24     GWOT Memorial Foundation            $25,000.00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7/2/24      St. Jude's Children's Hospital           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8/8/24      Courtney Cummings Foundation (r)      $10,000.00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8/9/24      VFW </a:t>
            </a:r>
            <a:r>
              <a:rPr lang="en-US" sz="1800"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Nat'l</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Home (r)                    $5000.00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8/26/24     Ohio Veterans Hall of Fame Foundation (r) $5000.00          (Induction Event)</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8/26/24     Rachel </a:t>
            </a:r>
            <a:r>
              <a:rPr lang="en-US" sz="1800"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Soviak</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Family                  $5000.00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9/30/24     Angels for Veterans (r)                  $24,000.00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9/30/24     Mott's Military Museum                $5000.00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10/2/24     VFW Foundation                      $50,000.00       (Disaster Relief)</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10/3/24     Flying Aces                           $7000.00            (AFROTC DET 643)</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11/19/24    D Co FRG                             $6000.00         (BOD Sponsored Holiday Luncheon)</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11/21/24    Steve's Vans &amp; Accessories             $59,700.08       (Donation to Handicapped Husband &amp; Father)</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12/17/24    Middletown City Schools               </a:t>
            </a:r>
            <a:r>
              <a:rPr lang="en-US" sz="1800" u="sng"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$50,000.00       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(Donation for H.S. Marching Band to March in Inaugural Parade)</a:t>
            </a:r>
          </a:p>
          <a:p>
            <a:pPr marL="0" marR="0" indent="0">
              <a:buNone/>
            </a:pPr>
            <a:r>
              <a:rPr lang="en-US" sz="1800" dirty="0">
                <a:solidFill>
                  <a:srgbClr val="000000"/>
                </a:solidFill>
                <a:latin typeface="Aptos" panose="020B0004020202020204" pitchFamily="34" charset="0"/>
                <a:ea typeface="Times New Roman" panose="02020603050405020304" pitchFamily="18" charset="0"/>
                <a:cs typeface="Aptos" panose="020B0004020202020204" pitchFamily="34" charset="0"/>
              </a:rPr>
              <a:t>                                                                                                         </a:t>
            </a:r>
            <a:r>
              <a:rPr lang="en-US" sz="2100" dirty="0">
                <a:solidFill>
                  <a:srgbClr val="000000"/>
                </a:solidFill>
                <a:latin typeface="Aptos" panose="020B0004020202020204" pitchFamily="34" charset="0"/>
                <a:ea typeface="Times New Roman" panose="02020603050405020304" pitchFamily="18" charset="0"/>
                <a:cs typeface="Aptos" panose="020B0004020202020204" pitchFamily="34" charset="0"/>
              </a:rPr>
              <a:t>TOTAL:  $</a:t>
            </a:r>
            <a:r>
              <a:rPr lang="en-US" sz="21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$351,538.08</a:t>
            </a:r>
            <a:endParaRPr lang="en-US" sz="21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endParaRPr>
          </a:p>
          <a:p>
            <a:pPr marL="0" marR="0"/>
            <a:endParaRPr lang="en-US" sz="1800" dirty="0">
              <a:effectLst/>
              <a:latin typeface="Aptos" panose="020B0004020202020204" pitchFamily="34" charset="0"/>
              <a:ea typeface="Calibri" panose="020F050202020403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2897863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72C8B-1023-E053-EE32-CB72C9430D57}"/>
              </a:ext>
            </a:extLst>
          </p:cNvPr>
          <p:cNvSpPr>
            <a:spLocks noGrp="1"/>
          </p:cNvSpPr>
          <p:nvPr>
            <p:ph type="title"/>
          </p:nvPr>
        </p:nvSpPr>
        <p:spPr>
          <a:xfrm>
            <a:off x="550069" y="350837"/>
            <a:ext cx="11237118" cy="1325563"/>
          </a:xfrm>
        </p:spPr>
        <p:txBody>
          <a:bodyPr/>
          <a:lstStyle/>
          <a:p>
            <a:r>
              <a:rPr lang="en-US" dirty="0"/>
              <a:t>                   ANNUAL RELIEF FUND UPDATE</a:t>
            </a:r>
          </a:p>
        </p:txBody>
      </p:sp>
      <p:sp>
        <p:nvSpPr>
          <p:cNvPr id="3" name="Content Placeholder 2">
            <a:extLst>
              <a:ext uri="{FF2B5EF4-FFF2-40B4-BE49-F238E27FC236}">
                <a16:creationId xmlns:a16="http://schemas.microsoft.com/office/drawing/2014/main" id="{4913554B-23F5-4BA2-7430-38C8491AF340}"/>
              </a:ext>
            </a:extLst>
          </p:cNvPr>
          <p:cNvSpPr>
            <a:spLocks noGrp="1"/>
          </p:cNvSpPr>
          <p:nvPr>
            <p:ph idx="1"/>
          </p:nvPr>
        </p:nvSpPr>
        <p:spPr/>
        <p:txBody>
          <a:bodyPr/>
          <a:lstStyle/>
          <a:p>
            <a:r>
              <a:rPr lang="en-US" dirty="0"/>
              <a:t>A SELF-FUNDED ACTIVITY – </a:t>
            </a:r>
            <a:r>
              <a:rPr lang="en-US" b="1" dirty="0">
                <a:solidFill>
                  <a:srgbClr val="FF0000"/>
                </a:solidFill>
              </a:rPr>
              <a:t>NOT </a:t>
            </a:r>
            <a:r>
              <a:rPr lang="en-US" dirty="0"/>
              <a:t>PART OF THE BUDGET </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DONATIONS:  $46,455.00</a:t>
            </a:r>
          </a:p>
          <a:p>
            <a:pPr lvl="1">
              <a:buFont typeface="Wingdings" panose="05000000000000000000" pitchFamily="2" charset="2"/>
              <a:buChar char="Ø"/>
            </a:pPr>
            <a:r>
              <a:rPr lang="en-US" dirty="0"/>
              <a:t>CURRENT AMOUNT:  $146,531.26 </a:t>
            </a:r>
          </a:p>
          <a:p>
            <a:pPr lvl="1">
              <a:buFont typeface="Wingdings" panose="05000000000000000000" pitchFamily="2" charset="2"/>
              <a:buChar char="Ø"/>
            </a:pPr>
            <a:r>
              <a:rPr lang="en-US" dirty="0"/>
              <a:t>2024 EXPENDITURES:  $121,252.25</a:t>
            </a:r>
          </a:p>
          <a:p>
            <a:pPr marL="457200" lvl="1" indent="0">
              <a:buNone/>
            </a:pPr>
            <a:endParaRPr lang="en-US" dirty="0"/>
          </a:p>
          <a:p>
            <a:pPr lvl="1">
              <a:buFontTx/>
              <a:buChar char="-"/>
            </a:pPr>
            <a:r>
              <a:rPr lang="en-US" dirty="0"/>
              <a:t>FUNDED BY DONATIONS (OUTSIDE AND FIELD AGENTS) AND CLOSING </a:t>
            </a:r>
          </a:p>
          <a:p>
            <a:pPr marL="457200" lvl="1" indent="0">
              <a:buNone/>
            </a:pPr>
            <a:r>
              <a:rPr lang="en-US" dirty="0"/>
              <a:t>    OF FIELD AGENT ACCOUNTS</a:t>
            </a:r>
          </a:p>
          <a:p>
            <a:pPr lvl="1">
              <a:buFontTx/>
              <a:buChar char="-"/>
            </a:pPr>
            <a:endParaRPr lang="en-US" dirty="0"/>
          </a:p>
          <a:p>
            <a:pPr lvl="1">
              <a:buFontTx/>
              <a:buChar char="-"/>
            </a:pPr>
            <a:r>
              <a:rPr lang="en-US" dirty="0"/>
              <a:t>TRIP WIRE FOR BOD ACTION:  </a:t>
            </a:r>
            <a:r>
              <a:rPr lang="en-US" b="1" dirty="0">
                <a:solidFill>
                  <a:srgbClr val="C00000"/>
                </a:solidFill>
              </a:rPr>
              <a:t>$50,000 </a:t>
            </a:r>
            <a:r>
              <a:rPr lang="en-US" dirty="0"/>
              <a:t>- WILL ASK FIELD AGENTS TO CONTRIBUTE AND/OR BOD TO ALLOCATE FROM CENTRALIZED FUNDS</a:t>
            </a:r>
          </a:p>
        </p:txBody>
      </p:sp>
    </p:spTree>
    <p:extLst>
      <p:ext uri="{BB962C8B-B14F-4D97-AF65-F5344CB8AC3E}">
        <p14:creationId xmlns:p14="http://schemas.microsoft.com/office/powerpoint/2010/main" val="658896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61092-D86F-290A-107E-F6664C16DE54}"/>
              </a:ext>
            </a:extLst>
          </p:cNvPr>
          <p:cNvSpPr>
            <a:spLocks noGrp="1"/>
          </p:cNvSpPr>
          <p:nvPr>
            <p:ph type="title"/>
          </p:nvPr>
        </p:nvSpPr>
        <p:spPr/>
        <p:txBody>
          <a:bodyPr/>
          <a:lstStyle/>
          <a:p>
            <a:r>
              <a:rPr lang="en-US" dirty="0"/>
              <a:t>PLANNING FACTORS FOR 2025 BUDGET</a:t>
            </a:r>
          </a:p>
        </p:txBody>
      </p:sp>
      <p:sp>
        <p:nvSpPr>
          <p:cNvPr id="3" name="Content Placeholder 2">
            <a:extLst>
              <a:ext uri="{FF2B5EF4-FFF2-40B4-BE49-F238E27FC236}">
                <a16:creationId xmlns:a16="http://schemas.microsoft.com/office/drawing/2014/main" id="{B673D9E7-037C-80F0-105D-4595AD129541}"/>
              </a:ext>
            </a:extLst>
          </p:cNvPr>
          <p:cNvSpPr>
            <a:spLocks noGrp="1"/>
          </p:cNvSpPr>
          <p:nvPr>
            <p:ph idx="1"/>
          </p:nvPr>
        </p:nvSpPr>
        <p:spPr/>
        <p:txBody>
          <a:bodyPr/>
          <a:lstStyle/>
          <a:p>
            <a:r>
              <a:rPr lang="en-US" dirty="0"/>
              <a:t>2024 IS BASELINE FOR BUDGETING</a:t>
            </a:r>
          </a:p>
          <a:p>
            <a:r>
              <a:rPr lang="en-US" dirty="0"/>
              <a:t>REVENUE:  EXPECTED TO BE STABLE (MOST FIELD AGENTS HAVE NEW GAMING CONTRACTS)</a:t>
            </a:r>
          </a:p>
          <a:p>
            <a:r>
              <a:rPr lang="en-US" dirty="0"/>
              <a:t>EXPENSES:  EXPECTED TO GO DOWN, I.E., LEGAL</a:t>
            </a:r>
          </a:p>
          <a:p>
            <a:r>
              <a:rPr lang="en-US" dirty="0"/>
              <a:t>2025 BUDGET AVAILABLE AT STATE CONVENTION TO INCLUDE INVESTMENT DECISIONS, I.E., INCREASE BOD SPONSORSHIPS, VS. INCREASING INVESTMENTS, RE-BALANCE OVERALL INVESTMENT PORTFOLIO (SHORT TERM VS. LONG TERM NEEDS)</a:t>
            </a:r>
          </a:p>
        </p:txBody>
      </p:sp>
    </p:spTree>
    <p:extLst>
      <p:ext uri="{BB962C8B-B14F-4D97-AF65-F5344CB8AC3E}">
        <p14:creationId xmlns:p14="http://schemas.microsoft.com/office/powerpoint/2010/main" val="3020410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341DD-7BBA-FE89-4C88-E0349AC0E742}"/>
              </a:ext>
            </a:extLst>
          </p:cNvPr>
          <p:cNvSpPr>
            <a:spLocks noGrp="1"/>
          </p:cNvSpPr>
          <p:nvPr>
            <p:ph type="title"/>
          </p:nvPr>
        </p:nvSpPr>
        <p:spPr>
          <a:xfrm>
            <a:off x="434567" y="365125"/>
            <a:ext cx="11425474" cy="1325563"/>
          </a:xfrm>
        </p:spPr>
        <p:txBody>
          <a:bodyPr>
            <a:normAutofit fontScale="90000"/>
          </a:bodyPr>
          <a:lstStyle/>
          <a:p>
            <a:r>
              <a:rPr lang="en-US" dirty="0"/>
              <a:t>            </a:t>
            </a:r>
            <a:br>
              <a:rPr lang="en-US" dirty="0"/>
            </a:br>
            <a:r>
              <a:rPr lang="en-US" dirty="0"/>
              <a:t>             </a:t>
            </a:r>
            <a:r>
              <a:rPr lang="en-US" sz="5300" dirty="0"/>
              <a:t>VFWOC LEADERSHIP KEY ROLES           </a:t>
            </a:r>
            <a:br>
              <a:rPr lang="en-US" sz="5300" dirty="0"/>
            </a:br>
            <a:r>
              <a:rPr lang="en-US" sz="5300" dirty="0"/>
              <a:t>             </a:t>
            </a:r>
          </a:p>
        </p:txBody>
      </p:sp>
      <p:sp>
        <p:nvSpPr>
          <p:cNvPr id="3" name="Content Placeholder 2">
            <a:extLst>
              <a:ext uri="{FF2B5EF4-FFF2-40B4-BE49-F238E27FC236}">
                <a16:creationId xmlns:a16="http://schemas.microsoft.com/office/drawing/2014/main" id="{E1673ACD-59F6-EDCB-D57B-A2A5B6F83789}"/>
              </a:ext>
            </a:extLst>
          </p:cNvPr>
          <p:cNvSpPr>
            <a:spLocks noGrp="1"/>
          </p:cNvSpPr>
          <p:nvPr>
            <p:ph idx="1"/>
          </p:nvPr>
        </p:nvSpPr>
        <p:spPr>
          <a:xfrm>
            <a:off x="838200" y="1572993"/>
            <a:ext cx="10515600" cy="4719355"/>
          </a:xfrm>
        </p:spPr>
        <p:txBody>
          <a:bodyPr>
            <a:normAutofit fontScale="85000" lnSpcReduction="20000"/>
          </a:bodyPr>
          <a:lstStyle/>
          <a:p>
            <a:r>
              <a:rPr lang="en-US" sz="4000" dirty="0"/>
              <a:t>The BOD: Approves By-laws and Policy – Sets Strategic Direction!</a:t>
            </a:r>
          </a:p>
          <a:p>
            <a:endParaRPr lang="en-US" sz="4400" dirty="0"/>
          </a:p>
          <a:p>
            <a:r>
              <a:rPr lang="en-US" sz="4400" dirty="0"/>
              <a:t>Executive Director (ED):  “Keys up,” coordinates, staffs, and </a:t>
            </a:r>
            <a:r>
              <a:rPr lang="en-US" sz="4400" i="1" dirty="0"/>
              <a:t>executes</a:t>
            </a:r>
            <a:r>
              <a:rPr lang="en-US" sz="4400" dirty="0"/>
              <a:t> By-laws/policy.  ED is the </a:t>
            </a:r>
            <a:r>
              <a:rPr lang="en-US" sz="4400" b="1" dirty="0"/>
              <a:t>“A3 Ops Officer.” </a:t>
            </a:r>
            <a:endParaRPr lang="en-US" sz="4400" dirty="0"/>
          </a:p>
          <a:p>
            <a:pPr marL="0" indent="0">
              <a:buNone/>
            </a:pPr>
            <a:endParaRPr lang="en-US" sz="4000" u="sng" dirty="0"/>
          </a:p>
          <a:p>
            <a:r>
              <a:rPr lang="en-US" sz="4000" dirty="0"/>
              <a:t>FIELD AGENTS (FA)s:  Are empowered to act “</a:t>
            </a:r>
            <a:r>
              <a:rPr lang="en-US" sz="4000" b="1" dirty="0">
                <a:solidFill>
                  <a:srgbClr val="00B050"/>
                </a:solidFill>
              </a:rPr>
              <a:t>on behalf of</a:t>
            </a:r>
            <a:r>
              <a:rPr lang="en-US" sz="4000" dirty="0"/>
              <a:t>” another entity, i.e., VFWOC in a variety of capacities, i.e., expending “Allocated” charity dollars</a:t>
            </a:r>
          </a:p>
          <a:p>
            <a:pPr marL="0" indent="0">
              <a:buNone/>
            </a:pPr>
            <a:endParaRPr lang="en-US" sz="4000" dirty="0"/>
          </a:p>
        </p:txBody>
      </p:sp>
    </p:spTree>
    <p:extLst>
      <p:ext uri="{BB962C8B-B14F-4D97-AF65-F5344CB8AC3E}">
        <p14:creationId xmlns:p14="http://schemas.microsoft.com/office/powerpoint/2010/main" val="247386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62A3B-5545-C1D2-B242-EC6B9A0312A7}"/>
              </a:ext>
            </a:extLst>
          </p:cNvPr>
          <p:cNvSpPr>
            <a:spLocks noGrp="1"/>
          </p:cNvSpPr>
          <p:nvPr>
            <p:ph type="title"/>
          </p:nvPr>
        </p:nvSpPr>
        <p:spPr>
          <a:xfrm>
            <a:off x="2885783" y="359515"/>
            <a:ext cx="5932848" cy="352931"/>
          </a:xfrm>
        </p:spPr>
        <p:txBody>
          <a:bodyPr>
            <a:normAutofit fontScale="90000"/>
          </a:bodyPr>
          <a:lstStyle/>
          <a:p>
            <a:r>
              <a:rPr lang="en-US" dirty="0"/>
              <a:t>BUILD IT WHILE FLYING IT</a:t>
            </a:r>
          </a:p>
        </p:txBody>
      </p:sp>
      <p:pic>
        <p:nvPicPr>
          <p:cNvPr id="5" name="Content Placeholder 4">
            <a:extLst>
              <a:ext uri="{FF2B5EF4-FFF2-40B4-BE49-F238E27FC236}">
                <a16:creationId xmlns:a16="http://schemas.microsoft.com/office/drawing/2014/main" id="{83AF051B-5607-2967-7A25-33D2062163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2075" y="891961"/>
            <a:ext cx="9515654" cy="5703729"/>
          </a:xfrm>
        </p:spPr>
      </p:pic>
    </p:spTree>
    <p:extLst>
      <p:ext uri="{BB962C8B-B14F-4D97-AF65-F5344CB8AC3E}">
        <p14:creationId xmlns:p14="http://schemas.microsoft.com/office/powerpoint/2010/main" val="3527238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46D8A-FB6B-A01D-BD73-D85578754C8C}"/>
              </a:ext>
            </a:extLst>
          </p:cNvPr>
          <p:cNvSpPr>
            <a:spLocks noGrp="1"/>
          </p:cNvSpPr>
          <p:nvPr>
            <p:ph type="title"/>
          </p:nvPr>
        </p:nvSpPr>
        <p:spPr>
          <a:xfrm>
            <a:off x="838200" y="0"/>
            <a:ext cx="10515600" cy="1325563"/>
          </a:xfrm>
        </p:spPr>
        <p:txBody>
          <a:bodyPr/>
          <a:lstStyle/>
          <a:p>
            <a:r>
              <a:rPr lang="en-US" dirty="0"/>
              <a:t>              ED 4-MONTH OBSERVATIONS</a:t>
            </a:r>
          </a:p>
        </p:txBody>
      </p:sp>
      <p:sp>
        <p:nvSpPr>
          <p:cNvPr id="3" name="Content Placeholder 2">
            <a:extLst>
              <a:ext uri="{FF2B5EF4-FFF2-40B4-BE49-F238E27FC236}">
                <a16:creationId xmlns:a16="http://schemas.microsoft.com/office/drawing/2014/main" id="{F7545E57-A2E8-A8E6-8BA3-ABA6143B7159}"/>
              </a:ext>
            </a:extLst>
          </p:cNvPr>
          <p:cNvSpPr>
            <a:spLocks noGrp="1"/>
          </p:cNvSpPr>
          <p:nvPr>
            <p:ph idx="1"/>
          </p:nvPr>
        </p:nvSpPr>
        <p:spPr>
          <a:xfrm>
            <a:off x="773906" y="1132033"/>
            <a:ext cx="10515600" cy="5054455"/>
          </a:xfrm>
        </p:spPr>
        <p:txBody>
          <a:bodyPr>
            <a:normAutofit fontScale="92500" lnSpcReduction="20000"/>
          </a:bodyPr>
          <a:lstStyle/>
          <a:p>
            <a:r>
              <a:rPr lang="en-US" dirty="0"/>
              <a:t>1 OCT – MID JANUARY VFWOC HQ “HUMP PERIOD:  4</a:t>
            </a:r>
            <a:r>
              <a:rPr lang="en-US" baseline="30000" dirty="0"/>
              <a:t>TH</a:t>
            </a:r>
            <a:r>
              <a:rPr lang="en-US" dirty="0"/>
              <a:t> YEAR BOD DIRECTOR ELECTION, FA SIGNATURE UPDATES, NEW FA CONTRACTS, 2 BOD MEETINGS, BOD OFFSITE AND 4 TRAINING SESSIONS</a:t>
            </a:r>
          </a:p>
          <a:p>
            <a:endParaRPr lang="en-US" dirty="0"/>
          </a:p>
          <a:p>
            <a:r>
              <a:rPr lang="en-US" dirty="0"/>
              <a:t>FAIR NUMBER OF NEW QUARTERMASTERS – LOTS OF GOOD DISCUSSION</a:t>
            </a:r>
          </a:p>
          <a:p>
            <a:endParaRPr lang="en-US" dirty="0"/>
          </a:p>
          <a:p>
            <a:r>
              <a:rPr lang="en-US" dirty="0"/>
              <a:t>VFWOC A DATA SOURCE FOR POST ISSUES (VICE VERSA)</a:t>
            </a:r>
          </a:p>
          <a:p>
            <a:endParaRPr lang="en-US" dirty="0"/>
          </a:p>
          <a:p>
            <a:r>
              <a:rPr lang="en-US" dirty="0"/>
              <a:t>NEED TO ENHANCE COLLABERATION TOOLS (ALL EMPLOYEES WILL BE OFFICE AND HOME ZOOM CAPABLE</a:t>
            </a:r>
          </a:p>
          <a:p>
            <a:endParaRPr lang="en-US" dirty="0"/>
          </a:p>
          <a:p>
            <a:r>
              <a:rPr lang="en-US" dirty="0"/>
              <a:t>A SENSE MORE FA’S BETTER UNDERSTAND RULES FOR USE OF CHARITY – SOME MAY NEED DIRECT ENGAGEMENT!</a:t>
            </a:r>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861256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814CF-00BA-F4B6-3E6C-72EE0CFA526D}"/>
              </a:ext>
            </a:extLst>
          </p:cNvPr>
          <p:cNvSpPr>
            <a:spLocks noGrp="1"/>
          </p:cNvSpPr>
          <p:nvPr>
            <p:ph type="title"/>
          </p:nvPr>
        </p:nvSpPr>
        <p:spPr>
          <a:xfrm>
            <a:off x="838200" y="129375"/>
            <a:ext cx="10515600" cy="1325563"/>
          </a:xfrm>
        </p:spPr>
        <p:txBody>
          <a:bodyPr/>
          <a:lstStyle/>
          <a:p>
            <a:r>
              <a:rPr lang="en-US" dirty="0"/>
              <a:t>      ED 4-MONTH OBSERVATIONS, CONT’D</a:t>
            </a:r>
          </a:p>
        </p:txBody>
      </p:sp>
      <p:sp>
        <p:nvSpPr>
          <p:cNvPr id="3" name="Content Placeholder 2">
            <a:extLst>
              <a:ext uri="{FF2B5EF4-FFF2-40B4-BE49-F238E27FC236}">
                <a16:creationId xmlns:a16="http://schemas.microsoft.com/office/drawing/2014/main" id="{B72578C6-42E5-7554-544F-A3BE3AF44CF2}"/>
              </a:ext>
            </a:extLst>
          </p:cNvPr>
          <p:cNvSpPr>
            <a:spLocks noGrp="1"/>
          </p:cNvSpPr>
          <p:nvPr>
            <p:ph idx="1"/>
          </p:nvPr>
        </p:nvSpPr>
        <p:spPr>
          <a:xfrm>
            <a:off x="838200" y="1350169"/>
            <a:ext cx="10515600" cy="5142706"/>
          </a:xfrm>
        </p:spPr>
        <p:txBody>
          <a:bodyPr>
            <a:normAutofit lnSpcReduction="10000"/>
          </a:bodyPr>
          <a:lstStyle/>
          <a:p>
            <a:r>
              <a:rPr lang="en-US" dirty="0"/>
              <a:t>CHARITY MUST HAVE “SEAT AT THE TABLE” FOR ALL DEPARTMENT PLANNING MEETINGS!</a:t>
            </a:r>
          </a:p>
          <a:p>
            <a:endParaRPr lang="en-US" dirty="0"/>
          </a:p>
          <a:p>
            <a:r>
              <a:rPr lang="en-US" dirty="0"/>
              <a:t>LACK OF END-TO-END KNOWLEDGE OF KEY PROCESSES</a:t>
            </a:r>
          </a:p>
          <a:p>
            <a:pPr lvl="1">
              <a:buFont typeface="Wingdings" panose="05000000000000000000" pitchFamily="2" charset="2"/>
              <a:buChar char="Ø"/>
            </a:pPr>
            <a:r>
              <a:rPr lang="en-US" dirty="0"/>
              <a:t>VFWOC KEY PROCESSES AND NEW PROCESS OWNERS:</a:t>
            </a:r>
          </a:p>
          <a:p>
            <a:pPr lvl="2">
              <a:buFont typeface="Wingdings" panose="05000000000000000000" pitchFamily="2" charset="2"/>
              <a:buChar char="v"/>
            </a:pPr>
            <a:r>
              <a:rPr lang="en-US" dirty="0"/>
              <a:t>UPDATES TO 5/3 ACCOUNT SIGNATURES – THERESA CONKLE</a:t>
            </a:r>
          </a:p>
          <a:p>
            <a:pPr lvl="2">
              <a:buFont typeface="Wingdings" panose="05000000000000000000" pitchFamily="2" charset="2"/>
              <a:buChar char="v"/>
            </a:pPr>
            <a:r>
              <a:rPr lang="en-US" dirty="0"/>
              <a:t>RENEWAL OF FIELD AGENT CONTRACTS – MINA TURNER/THERESA CONKLE</a:t>
            </a:r>
          </a:p>
          <a:p>
            <a:pPr lvl="2">
              <a:buFont typeface="Wingdings" panose="05000000000000000000" pitchFamily="2" charset="2"/>
              <a:buChar char="v"/>
            </a:pPr>
            <a:r>
              <a:rPr lang="en-US" dirty="0"/>
              <a:t>ELECTION OF BOARD MEMBERS – MINA TURNER</a:t>
            </a:r>
          </a:p>
          <a:p>
            <a:pPr lvl="2">
              <a:buFont typeface="Wingdings" panose="05000000000000000000" pitchFamily="2" charset="2"/>
              <a:buChar char="v"/>
            </a:pPr>
            <a:r>
              <a:rPr lang="en-US" dirty="0"/>
              <a:t>VETERAN/ COMMUNIGY ASSISTANCE – MINA TURNER</a:t>
            </a:r>
          </a:p>
          <a:p>
            <a:pPr lvl="2">
              <a:buFont typeface="Wingdings" panose="05000000000000000000" pitchFamily="2" charset="2"/>
              <a:buChar char="v"/>
            </a:pPr>
            <a:r>
              <a:rPr lang="en-US" b="1" dirty="0">
                <a:solidFill>
                  <a:srgbClr val="C00000"/>
                </a:solidFill>
              </a:rPr>
              <a:t>AUDIT (POLICY/APPLICATION) OF FIELD AGENTS CHECKS – BETTY LAVERY/RON WARD</a:t>
            </a:r>
          </a:p>
          <a:p>
            <a:pPr lvl="2">
              <a:buFont typeface="Wingdings" panose="05000000000000000000" pitchFamily="2" charset="2"/>
              <a:buChar char="v"/>
            </a:pPr>
            <a:r>
              <a:rPr lang="en-US" dirty="0"/>
              <a:t>MAINTENACE AND UPDATE OF CAPSTONE DOCUMENTS – DANIELLE WHEELER/PAM ROBINSON</a:t>
            </a:r>
          </a:p>
          <a:p>
            <a:pPr lvl="2">
              <a:buFont typeface="Wingdings" panose="05000000000000000000" pitchFamily="2" charset="2"/>
              <a:buChar char="v"/>
            </a:pPr>
            <a:r>
              <a:rPr lang="en-US" b="1" dirty="0">
                <a:solidFill>
                  <a:srgbClr val="C00000"/>
                </a:solidFill>
              </a:rPr>
              <a:t>FINANCE AND ACCOUNTING – PAM ROBINSON/THERESA CONKLE</a:t>
            </a:r>
          </a:p>
        </p:txBody>
      </p:sp>
    </p:spTree>
    <p:extLst>
      <p:ext uri="{BB962C8B-B14F-4D97-AF65-F5344CB8AC3E}">
        <p14:creationId xmlns:p14="http://schemas.microsoft.com/office/powerpoint/2010/main" val="3156926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E4E57-02AA-0D67-BB11-5570CCDDD9CA}"/>
              </a:ext>
            </a:extLst>
          </p:cNvPr>
          <p:cNvSpPr>
            <a:spLocks noGrp="1"/>
          </p:cNvSpPr>
          <p:nvPr>
            <p:ph type="title"/>
          </p:nvPr>
        </p:nvSpPr>
        <p:spPr/>
        <p:txBody>
          <a:bodyPr>
            <a:normAutofit/>
          </a:bodyPr>
          <a:lstStyle/>
          <a:p>
            <a:pPr algn="ctr"/>
            <a:r>
              <a:rPr lang="en-US" sz="4800" dirty="0"/>
              <a:t>WHAT IS A PROCESS OWNER</a:t>
            </a:r>
          </a:p>
        </p:txBody>
      </p:sp>
      <p:sp>
        <p:nvSpPr>
          <p:cNvPr id="3" name="Content Placeholder 2">
            <a:extLst>
              <a:ext uri="{FF2B5EF4-FFF2-40B4-BE49-F238E27FC236}">
                <a16:creationId xmlns:a16="http://schemas.microsoft.com/office/drawing/2014/main" id="{13EC02CF-1FBC-F5AE-9769-A3557C920EE4}"/>
              </a:ext>
            </a:extLst>
          </p:cNvPr>
          <p:cNvSpPr>
            <a:spLocks noGrp="1"/>
          </p:cNvSpPr>
          <p:nvPr>
            <p:ph idx="1"/>
          </p:nvPr>
        </p:nvSpPr>
        <p:spPr/>
        <p:txBody>
          <a:bodyPr>
            <a:normAutofit fontScale="77500" lnSpcReduction="20000"/>
          </a:bodyPr>
          <a:lstStyle/>
          <a:p>
            <a:r>
              <a:rPr lang="en-US" sz="4000" dirty="0"/>
              <a:t>PROCESS:  </a:t>
            </a:r>
            <a:r>
              <a:rPr lang="en-US" sz="4000" dirty="0">
                <a:solidFill>
                  <a:srgbClr val="111111"/>
                </a:solidFill>
                <a:latin typeface="Roboto" panose="020F0502020204030204" pitchFamily="2" charset="0"/>
              </a:rPr>
              <a:t>A</a:t>
            </a:r>
            <a:r>
              <a:rPr lang="en-US" sz="4000" b="0" i="0" dirty="0">
                <a:solidFill>
                  <a:srgbClr val="111111"/>
                </a:solidFill>
                <a:effectLst/>
                <a:latin typeface="Roboto" panose="020F0502020204030204" pitchFamily="2" charset="0"/>
              </a:rPr>
              <a:t> series of actions or steps taken in order to achieve a particular end</a:t>
            </a:r>
          </a:p>
          <a:p>
            <a:endParaRPr lang="en-US" sz="4000" dirty="0">
              <a:solidFill>
                <a:srgbClr val="111111"/>
              </a:solidFill>
              <a:latin typeface="Roboto" panose="020F0502020204030204" pitchFamily="2" charset="0"/>
            </a:endParaRPr>
          </a:p>
          <a:p>
            <a:r>
              <a:rPr lang="en-US" sz="4000" dirty="0">
                <a:solidFill>
                  <a:srgbClr val="111111"/>
                </a:solidFill>
                <a:latin typeface="Roboto" panose="020F0502020204030204" pitchFamily="2" charset="0"/>
              </a:rPr>
              <a:t>PROCESS OWNER:  IDENTIFIES CRITICAL TASKS/TIMELINES AND PRODUCTS TO ACHIEVE END STATE GOAL</a:t>
            </a:r>
          </a:p>
          <a:p>
            <a:endParaRPr lang="en-US" sz="4000" dirty="0">
              <a:solidFill>
                <a:srgbClr val="111111"/>
              </a:solidFill>
              <a:latin typeface="Roboto" panose="020F0502020204030204" pitchFamily="2" charset="0"/>
            </a:endParaRPr>
          </a:p>
          <a:p>
            <a:r>
              <a:rPr lang="en-US" sz="4000" dirty="0">
                <a:solidFill>
                  <a:srgbClr val="111111"/>
                </a:solidFill>
                <a:latin typeface="Roboto" panose="020F0502020204030204" pitchFamily="2" charset="0"/>
              </a:rPr>
              <a:t>CONDUCTS REVIEWS AND ASSESSES FEEDBACK</a:t>
            </a:r>
          </a:p>
          <a:p>
            <a:endParaRPr lang="en-US" sz="4000" dirty="0">
              <a:solidFill>
                <a:srgbClr val="111111"/>
              </a:solidFill>
              <a:latin typeface="Roboto" panose="020F0502020204030204" pitchFamily="2" charset="0"/>
            </a:endParaRPr>
          </a:p>
          <a:p>
            <a:r>
              <a:rPr lang="en-US" sz="4000" dirty="0">
                <a:solidFill>
                  <a:srgbClr val="111111"/>
                </a:solidFill>
                <a:latin typeface="Roboto" panose="020F0502020204030204" pitchFamily="2" charset="0"/>
              </a:rPr>
              <a:t>PROCESS OWNER DOESN’T DO ALL THE WORK!</a:t>
            </a:r>
            <a:endParaRPr lang="en-US" sz="4000" dirty="0"/>
          </a:p>
        </p:txBody>
      </p:sp>
    </p:spTree>
    <p:extLst>
      <p:ext uri="{BB962C8B-B14F-4D97-AF65-F5344CB8AC3E}">
        <p14:creationId xmlns:p14="http://schemas.microsoft.com/office/powerpoint/2010/main" val="48213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BE147-ABB3-4588-B574-45668CD87B43}"/>
              </a:ext>
            </a:extLst>
          </p:cNvPr>
          <p:cNvSpPr>
            <a:spLocks noGrp="1"/>
          </p:cNvSpPr>
          <p:nvPr>
            <p:ph type="title"/>
          </p:nvPr>
        </p:nvSpPr>
        <p:spPr/>
        <p:txBody>
          <a:bodyPr/>
          <a:lstStyle/>
          <a:p>
            <a:r>
              <a:rPr lang="en-US" dirty="0"/>
              <a:t>                CHECK WRITING FEEDBACK</a:t>
            </a:r>
          </a:p>
        </p:txBody>
      </p:sp>
      <p:sp>
        <p:nvSpPr>
          <p:cNvPr id="3" name="Content Placeholder 2">
            <a:extLst>
              <a:ext uri="{FF2B5EF4-FFF2-40B4-BE49-F238E27FC236}">
                <a16:creationId xmlns:a16="http://schemas.microsoft.com/office/drawing/2014/main" id="{86F531E2-7A27-0543-FCCE-2AA6502B316F}"/>
              </a:ext>
            </a:extLst>
          </p:cNvPr>
          <p:cNvSpPr>
            <a:spLocks noGrp="1"/>
          </p:cNvSpPr>
          <p:nvPr>
            <p:ph idx="1"/>
          </p:nvPr>
        </p:nvSpPr>
        <p:spPr/>
        <p:txBody>
          <a:bodyPr/>
          <a:lstStyle/>
          <a:p>
            <a:r>
              <a:rPr lang="en-US" dirty="0"/>
              <a:t>The “To” line of a check is the “most important” line for audit purposes to ensure charity dollars are being used properly!!</a:t>
            </a:r>
          </a:p>
          <a:p>
            <a:r>
              <a:rPr lang="en-US" dirty="0"/>
              <a:t>“Memo” section of a check helps in “understanding” the “To” line</a:t>
            </a:r>
          </a:p>
          <a:p>
            <a:r>
              <a:rPr lang="en-US" dirty="0"/>
              <a:t>If you have bad hand writing, like me, don’t be afraid to “print”</a:t>
            </a:r>
          </a:p>
          <a:p>
            <a:r>
              <a:rPr lang="en-US" dirty="0"/>
              <a:t>Responding to “requests for information” is </a:t>
            </a:r>
            <a:r>
              <a:rPr lang="en-US" b="1" dirty="0">
                <a:solidFill>
                  <a:srgbClr val="C00000"/>
                </a:solidFill>
              </a:rPr>
              <a:t>required</a:t>
            </a:r>
            <a:r>
              <a:rPr lang="en-US" dirty="0"/>
              <a:t> to ensure I and my team are doing our “due diligence, i.e., “good staff work”!</a:t>
            </a:r>
          </a:p>
          <a:p>
            <a:r>
              <a:rPr lang="en-US" dirty="0"/>
              <a:t>Requests for “repayment” are now signed by the </a:t>
            </a:r>
            <a:r>
              <a:rPr lang="en-US" b="1" dirty="0">
                <a:solidFill>
                  <a:srgbClr val="C00000"/>
                </a:solidFill>
              </a:rPr>
              <a:t>“Executive Director”</a:t>
            </a:r>
            <a:r>
              <a:rPr lang="en-US" dirty="0"/>
              <a:t>  If honest mistake was made, repayment may be waived in lieu of using event as a </a:t>
            </a:r>
            <a:r>
              <a:rPr lang="en-US" b="1" dirty="0">
                <a:solidFill>
                  <a:srgbClr val="C00000"/>
                </a:solidFill>
              </a:rPr>
              <a:t>“learning exercise” </a:t>
            </a:r>
          </a:p>
        </p:txBody>
      </p:sp>
    </p:spTree>
    <p:extLst>
      <p:ext uri="{BB962C8B-B14F-4D97-AF65-F5344CB8AC3E}">
        <p14:creationId xmlns:p14="http://schemas.microsoft.com/office/powerpoint/2010/main" val="2086740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AE3A-7590-3DEA-AC76-4529392EA452}"/>
              </a:ext>
            </a:extLst>
          </p:cNvPr>
          <p:cNvSpPr>
            <a:spLocks noGrp="1"/>
          </p:cNvSpPr>
          <p:nvPr>
            <p:ph type="title"/>
          </p:nvPr>
        </p:nvSpPr>
        <p:spPr>
          <a:xfrm>
            <a:off x="838199" y="1"/>
            <a:ext cx="10768343" cy="1348966"/>
          </a:xfrm>
        </p:spPr>
        <p:txBody>
          <a:bodyPr>
            <a:normAutofit fontScale="90000"/>
          </a:bodyPr>
          <a:lstStyle/>
          <a:p>
            <a:pPr algn="ctr"/>
            <a:br>
              <a:rPr lang="en-US" dirty="0"/>
            </a:br>
            <a:r>
              <a:rPr lang="en-US" b="1" dirty="0">
                <a:solidFill>
                  <a:srgbClr val="FF0000"/>
                </a:solidFill>
              </a:rPr>
              <a:t>THINK BEFORE YOU EXPEND</a:t>
            </a:r>
            <a:br>
              <a:rPr lang="en-US" dirty="0"/>
            </a:br>
            <a:r>
              <a:rPr lang="en-US" dirty="0"/>
              <a:t>BE HONEST AND EXECUTE COMMON SENSE!</a:t>
            </a:r>
          </a:p>
        </p:txBody>
      </p:sp>
      <p:sp>
        <p:nvSpPr>
          <p:cNvPr id="5" name="TextBox 4">
            <a:extLst>
              <a:ext uri="{FF2B5EF4-FFF2-40B4-BE49-F238E27FC236}">
                <a16:creationId xmlns:a16="http://schemas.microsoft.com/office/drawing/2014/main" id="{22302C63-48B0-A67E-B832-9136C8F13EA1}"/>
              </a:ext>
            </a:extLst>
          </p:cNvPr>
          <p:cNvSpPr txBox="1"/>
          <p:nvPr/>
        </p:nvSpPr>
        <p:spPr>
          <a:xfrm>
            <a:off x="838200" y="1749307"/>
            <a:ext cx="10587273" cy="4524315"/>
          </a:xfrm>
          <a:prstGeom prst="rect">
            <a:avLst/>
          </a:prstGeom>
          <a:noFill/>
        </p:spPr>
        <p:txBody>
          <a:bodyPr wrap="square">
            <a:spAutoFit/>
          </a:bodyPr>
          <a:lstStyle/>
          <a:p>
            <a:r>
              <a:rPr lang="en-US" sz="2400" dirty="0"/>
              <a:t>There are countless scenarios, and admittedly some grey areas. So how do you know if an expense is permissible? If you honestly answer two questions you will probably be all right:</a:t>
            </a:r>
          </a:p>
          <a:p>
            <a:endParaRPr lang="en-US" sz="2400" dirty="0"/>
          </a:p>
          <a:p>
            <a:pPr lvl="1"/>
            <a:r>
              <a:rPr lang="en-US" sz="2400" dirty="0"/>
              <a:t>Is the true intent and purpose to help veterans or a charitable subset of the public? </a:t>
            </a:r>
          </a:p>
          <a:p>
            <a:endParaRPr lang="en-US" sz="2400" dirty="0"/>
          </a:p>
          <a:p>
            <a:pPr lvl="1"/>
            <a:r>
              <a:rPr lang="en-US" sz="2400" dirty="0"/>
              <a:t>Will veterans generally, or the relevant subset of the public, have the same eligibility for the benefit, and receive the benefit on the same terms? </a:t>
            </a:r>
          </a:p>
          <a:p>
            <a:pPr lvl="1"/>
            <a:endParaRPr lang="en-US" sz="2400" dirty="0"/>
          </a:p>
          <a:p>
            <a:pPr lvl="1"/>
            <a:r>
              <a:rPr lang="en-US" sz="2400" dirty="0"/>
              <a:t>The money is </a:t>
            </a:r>
            <a:r>
              <a:rPr lang="en-US" sz="2400" u="sng" dirty="0"/>
              <a:t>not</a:t>
            </a:r>
            <a:r>
              <a:rPr lang="en-US" sz="2400" dirty="0"/>
              <a:t> going to the 501(c) 19, i.e., Post - </a:t>
            </a:r>
            <a:r>
              <a:rPr lang="en-US" sz="2400" b="1" dirty="0"/>
              <a:t>This is why VFWOC IS </a:t>
            </a:r>
            <a:r>
              <a:rPr lang="en-US" sz="2400" b="1" dirty="0">
                <a:solidFill>
                  <a:srgbClr val="FF0000"/>
                </a:solidFill>
              </a:rPr>
              <a:t>“picky” </a:t>
            </a:r>
            <a:r>
              <a:rPr lang="en-US" sz="2400" b="1" dirty="0"/>
              <a:t>on the “To” Block of a check and the memo section!!</a:t>
            </a:r>
          </a:p>
        </p:txBody>
      </p:sp>
      <p:sp>
        <p:nvSpPr>
          <p:cNvPr id="3" name="TextBox 2">
            <a:extLst>
              <a:ext uri="{FF2B5EF4-FFF2-40B4-BE49-F238E27FC236}">
                <a16:creationId xmlns:a16="http://schemas.microsoft.com/office/drawing/2014/main" id="{1798054A-040B-B893-3AB4-393F026ECD00}"/>
              </a:ext>
            </a:extLst>
          </p:cNvPr>
          <p:cNvSpPr txBox="1"/>
          <p:nvPr/>
        </p:nvSpPr>
        <p:spPr>
          <a:xfrm>
            <a:off x="7124466" y="6412020"/>
            <a:ext cx="4901257" cy="369332"/>
          </a:xfrm>
          <a:prstGeom prst="rect">
            <a:avLst/>
          </a:prstGeom>
          <a:noFill/>
        </p:spPr>
        <p:txBody>
          <a:bodyPr wrap="square" rtlCol="0">
            <a:spAutoFit/>
          </a:bodyPr>
          <a:lstStyle/>
          <a:p>
            <a:r>
              <a:rPr lang="en-US" b="1" dirty="0">
                <a:solidFill>
                  <a:srgbClr val="C00000"/>
                </a:solidFill>
              </a:rPr>
              <a:t>DERIVED FROM BAKER-HOSTETLER BRIEFING</a:t>
            </a:r>
          </a:p>
        </p:txBody>
      </p:sp>
    </p:spTree>
    <p:extLst>
      <p:ext uri="{BB962C8B-B14F-4D97-AF65-F5344CB8AC3E}">
        <p14:creationId xmlns:p14="http://schemas.microsoft.com/office/powerpoint/2010/main" val="845431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9E67B-B3CC-A9C1-B1FD-95F0DF6405DB}"/>
              </a:ext>
            </a:extLst>
          </p:cNvPr>
          <p:cNvSpPr>
            <a:spLocks noGrp="1"/>
          </p:cNvSpPr>
          <p:nvPr>
            <p:ph type="title"/>
          </p:nvPr>
        </p:nvSpPr>
        <p:spPr/>
        <p:txBody>
          <a:bodyPr/>
          <a:lstStyle/>
          <a:p>
            <a:r>
              <a:rPr lang="en-US" dirty="0"/>
              <a:t>                             ODDS AND ENDS</a:t>
            </a:r>
          </a:p>
        </p:txBody>
      </p:sp>
      <p:sp>
        <p:nvSpPr>
          <p:cNvPr id="3" name="Content Placeholder 2">
            <a:extLst>
              <a:ext uri="{FF2B5EF4-FFF2-40B4-BE49-F238E27FC236}">
                <a16:creationId xmlns:a16="http://schemas.microsoft.com/office/drawing/2014/main" id="{D90D1818-3ED1-9B76-39D1-1FE311A22362}"/>
              </a:ext>
            </a:extLst>
          </p:cNvPr>
          <p:cNvSpPr>
            <a:spLocks noGrp="1"/>
          </p:cNvSpPr>
          <p:nvPr>
            <p:ph idx="1"/>
          </p:nvPr>
        </p:nvSpPr>
        <p:spPr/>
        <p:txBody>
          <a:bodyPr>
            <a:normAutofit lnSpcReduction="10000"/>
          </a:bodyPr>
          <a:lstStyle/>
          <a:p>
            <a:r>
              <a:rPr lang="en-US" dirty="0"/>
              <a:t>CANNOT CONTRIBUTE TO A C-4, E.G., DAV!  C-4’s ARE SOCIAL WELFARE ORGANIZATIONS AS OPPOSED TO HAVING A CHARITABLE PURPOSE LIKE A C-3.  </a:t>
            </a:r>
            <a:r>
              <a:rPr lang="en-US" cap="all" dirty="0"/>
              <a:t>C-4s also can lobby and engage in some political activities</a:t>
            </a:r>
          </a:p>
          <a:p>
            <a:endParaRPr lang="en-US" dirty="0"/>
          </a:p>
          <a:p>
            <a:r>
              <a:rPr lang="en-US" dirty="0"/>
              <a:t>YOU CAN USE CHARITY DOLLARS TO PURCHASE AN AUTOMATIC EXTERNAL DEFIBRILLATOR (AED) FOR YOUR POST</a:t>
            </a:r>
          </a:p>
          <a:p>
            <a:endParaRPr lang="en-US" dirty="0"/>
          </a:p>
          <a:p>
            <a:r>
              <a:rPr lang="en-US" dirty="0"/>
              <a:t>YOU CAN CONTRIBUTE TO A COUNTY VETERAN SERVICE COMMISSION “DONATION FUND”</a:t>
            </a:r>
          </a:p>
        </p:txBody>
      </p:sp>
    </p:spTree>
    <p:extLst>
      <p:ext uri="{BB962C8B-B14F-4D97-AF65-F5344CB8AC3E}">
        <p14:creationId xmlns:p14="http://schemas.microsoft.com/office/powerpoint/2010/main" val="234929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69A6D-65B1-CC26-AF49-6A2990F9D319}"/>
              </a:ext>
            </a:extLst>
          </p:cNvPr>
          <p:cNvSpPr>
            <a:spLocks noGrp="1"/>
          </p:cNvSpPr>
          <p:nvPr>
            <p:ph type="title"/>
          </p:nvPr>
        </p:nvSpPr>
        <p:spPr>
          <a:xfrm>
            <a:off x="747665" y="2556064"/>
            <a:ext cx="10515600" cy="2136252"/>
          </a:xfrm>
        </p:spPr>
        <p:txBody>
          <a:bodyPr>
            <a:normAutofit/>
          </a:bodyPr>
          <a:lstStyle/>
          <a:p>
            <a:pPr algn="ctr"/>
            <a:r>
              <a:rPr lang="en-US" dirty="0"/>
              <a:t>VFWOC WEBSITE</a:t>
            </a:r>
            <a:br>
              <a:rPr lang="en-US" dirty="0"/>
            </a:br>
            <a:r>
              <a:rPr lang="en-US" sz="3200" b="1" u="sng" dirty="0">
                <a:hlinkClick r:id="rId2"/>
              </a:rPr>
              <a:t>WWW.VFWOHIOCHARITIES.COM</a:t>
            </a:r>
            <a:br>
              <a:rPr lang="en-US" sz="3200" b="1" dirty="0"/>
            </a:br>
            <a:endParaRPr lang="en-US" sz="3200" b="1" dirty="0"/>
          </a:p>
        </p:txBody>
      </p:sp>
      <p:sp>
        <p:nvSpPr>
          <p:cNvPr id="3" name="Content Placeholder 2">
            <a:extLst>
              <a:ext uri="{FF2B5EF4-FFF2-40B4-BE49-F238E27FC236}">
                <a16:creationId xmlns:a16="http://schemas.microsoft.com/office/drawing/2014/main" id="{140F9F81-635E-AFEF-5EAD-D652D98C4BD9}"/>
              </a:ext>
            </a:extLst>
          </p:cNvPr>
          <p:cNvSpPr>
            <a:spLocks noGrp="1"/>
          </p:cNvSpPr>
          <p:nvPr>
            <p:ph idx="1"/>
          </p:nvPr>
        </p:nvSpPr>
        <p:spPr/>
        <p:txBody>
          <a:bodyPr>
            <a:normAutofit/>
          </a:bodyPr>
          <a:lstStyle/>
          <a:p>
            <a:pPr marL="0" indent="0" algn="ctr">
              <a:buNone/>
            </a:pPr>
            <a:endParaRPr lang="en-US" sz="4800" b="1" dirty="0">
              <a:solidFill>
                <a:srgbClr val="FF0000"/>
              </a:solidFill>
            </a:endParaRPr>
          </a:p>
          <a:p>
            <a:pPr marL="0" indent="0" algn="ctr">
              <a:buNone/>
            </a:pPr>
            <a:endParaRPr lang="en-US" sz="4800" b="1" dirty="0">
              <a:solidFill>
                <a:srgbClr val="FF0000"/>
              </a:solidFill>
            </a:endParaRPr>
          </a:p>
          <a:p>
            <a:endParaRPr lang="en-US" sz="4800" b="1" dirty="0">
              <a:solidFill>
                <a:schemeClr val="tx2"/>
              </a:solidFill>
            </a:endParaRPr>
          </a:p>
          <a:p>
            <a:pPr marL="457200" lvl="1" indent="0">
              <a:buNone/>
            </a:pPr>
            <a:endParaRPr lang="en-US" sz="4800" dirty="0">
              <a:solidFill>
                <a:schemeClr val="tx2"/>
              </a:solidFill>
            </a:endParaRPr>
          </a:p>
        </p:txBody>
      </p:sp>
    </p:spTree>
    <p:extLst>
      <p:ext uri="{BB962C8B-B14F-4D97-AF65-F5344CB8AC3E}">
        <p14:creationId xmlns:p14="http://schemas.microsoft.com/office/powerpoint/2010/main" val="276035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E0F15D-015D-4532-81FB-F8FD26564D74}"/>
              </a:ext>
            </a:extLst>
          </p:cNvPr>
          <p:cNvSpPr>
            <a:spLocks noGrp="1"/>
          </p:cNvSpPr>
          <p:nvPr>
            <p:ph type="body" sz="quarter" idx="10"/>
          </p:nvPr>
        </p:nvSpPr>
        <p:spPr>
          <a:xfrm>
            <a:off x="3486546" y="-80593"/>
            <a:ext cx="6441958" cy="816144"/>
          </a:xfrm>
        </p:spPr>
        <p:txBody>
          <a:bodyPr/>
          <a:lstStyle/>
          <a:p>
            <a:r>
              <a:rPr lang="en-US" sz="3200" dirty="0">
                <a:solidFill>
                  <a:schemeClr val="bg2"/>
                </a:solidFill>
                <a:latin typeface="Gill Sans MT" panose="020B0502020104020203" pitchFamily="34" charset="0"/>
                <a:cs typeface="Times" panose="02020603050405020304" pitchFamily="18" charset="0"/>
              </a:rPr>
              <a:t>VFWOC LEGAL ADVISOR</a:t>
            </a:r>
            <a:endParaRPr lang="en-US" sz="3200" dirty="0">
              <a:solidFill>
                <a:schemeClr val="accent1"/>
              </a:solidFill>
              <a:latin typeface="Gill Sans MT" panose="020B0502020104020203" pitchFamily="34" charset="0"/>
              <a:cs typeface="Times" panose="02020603050405020304" pitchFamily="18" charset="0"/>
            </a:endParaRPr>
          </a:p>
        </p:txBody>
      </p:sp>
      <p:sp>
        <p:nvSpPr>
          <p:cNvPr id="6" name="TextBox 5">
            <a:extLst>
              <a:ext uri="{FF2B5EF4-FFF2-40B4-BE49-F238E27FC236}">
                <a16:creationId xmlns:a16="http://schemas.microsoft.com/office/drawing/2014/main" id="{12379F45-B347-43F2-B2B1-D9033941E881}"/>
              </a:ext>
            </a:extLst>
          </p:cNvPr>
          <p:cNvSpPr txBox="1"/>
          <p:nvPr/>
        </p:nvSpPr>
        <p:spPr>
          <a:xfrm>
            <a:off x="748795" y="4211823"/>
            <a:ext cx="10694403" cy="1015663"/>
          </a:xfrm>
          <a:prstGeom prst="rect">
            <a:avLst/>
          </a:prstGeom>
          <a:noFill/>
        </p:spPr>
        <p:txBody>
          <a:bodyPr wrap="square" lIns="91440" tIns="45720" rIns="91440" bIns="45720" rtlCol="0" anchor="t">
            <a:spAutoFit/>
          </a:bodyPr>
          <a:lstStyle/>
          <a:p>
            <a:pPr algn="ctr">
              <a:defRPr/>
            </a:pPr>
            <a:r>
              <a:rPr lang="en-US" sz="3000" b="1" dirty="0">
                <a:solidFill>
                  <a:srgbClr val="E7E6E6"/>
                </a:solidFill>
                <a:latin typeface="Gill Sans MT"/>
                <a:cs typeface="Times"/>
              </a:rPr>
              <a:t>Matthew Jalandoni</a:t>
            </a:r>
            <a:endParaRPr lang="en-US" sz="3000" b="1" dirty="0">
              <a:solidFill>
                <a:srgbClr val="E7E6E6"/>
              </a:solidFill>
              <a:latin typeface="Gill Sans MT" panose="020B0502020104020203" pitchFamily="34" charset="0"/>
              <a:cs typeface="Times" panose="02020603050405020304" pitchFamily="18" charset="0"/>
            </a:endParaRPr>
          </a:p>
          <a:p>
            <a:pPr algn="ctr">
              <a:defRPr/>
            </a:pPr>
            <a:r>
              <a:rPr lang="en-US" sz="3000" dirty="0">
                <a:solidFill>
                  <a:srgbClr val="E7E6E6"/>
                </a:solidFill>
                <a:latin typeface="Gill Sans MT"/>
                <a:cs typeface="Times"/>
              </a:rPr>
              <a:t>Flannery | Georgalis, LLC</a:t>
            </a:r>
          </a:p>
        </p:txBody>
      </p:sp>
      <p:pic>
        <p:nvPicPr>
          <p:cNvPr id="2" name="Picture 1">
            <a:extLst>
              <a:ext uri="{FF2B5EF4-FFF2-40B4-BE49-F238E27FC236}">
                <a16:creationId xmlns:a16="http://schemas.microsoft.com/office/drawing/2014/main" id="{B136EB5E-DAA1-BCF8-7DCE-F05026F83775}"/>
              </a:ext>
            </a:extLst>
          </p:cNvPr>
          <p:cNvPicPr>
            <a:picLocks noChangeAspect="1"/>
          </p:cNvPicPr>
          <p:nvPr/>
        </p:nvPicPr>
        <p:blipFill>
          <a:blip r:embed="rId3"/>
          <a:stretch>
            <a:fillRect/>
          </a:stretch>
        </p:blipFill>
        <p:spPr>
          <a:xfrm>
            <a:off x="4962476" y="643021"/>
            <a:ext cx="2267047" cy="3400571"/>
          </a:xfrm>
          <a:prstGeom prst="rect">
            <a:avLst/>
          </a:prstGeom>
        </p:spPr>
      </p:pic>
    </p:spTree>
    <p:extLst>
      <p:ext uri="{BB962C8B-B14F-4D97-AF65-F5344CB8AC3E}">
        <p14:creationId xmlns:p14="http://schemas.microsoft.com/office/powerpoint/2010/main" val="3772724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272F-24DD-D837-AE15-77AEA4E59E50}"/>
              </a:ext>
            </a:extLst>
          </p:cNvPr>
          <p:cNvSpPr>
            <a:spLocks noGrp="1"/>
          </p:cNvSpPr>
          <p:nvPr>
            <p:ph type="title"/>
          </p:nvPr>
        </p:nvSpPr>
        <p:spPr/>
        <p:txBody>
          <a:bodyPr/>
          <a:lstStyle/>
          <a:p>
            <a:pPr algn="ctr"/>
            <a:r>
              <a:rPr lang="en-US" dirty="0"/>
              <a:t>QUESTIONS/FEEDBACK</a:t>
            </a:r>
          </a:p>
        </p:txBody>
      </p:sp>
      <p:pic>
        <p:nvPicPr>
          <p:cNvPr id="5" name="Picture 4" descr="A person in a suit with question marks above his head&#10;&#10;Description automatically generated">
            <a:extLst>
              <a:ext uri="{FF2B5EF4-FFF2-40B4-BE49-F238E27FC236}">
                <a16:creationId xmlns:a16="http://schemas.microsoft.com/office/drawing/2014/main" id="{9313DEE1-4549-B4E2-4CE7-774E6ED76D8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968212" y="2114549"/>
            <a:ext cx="6255575" cy="3705225"/>
          </a:xfrm>
          <a:prstGeom prst="rect">
            <a:avLst/>
          </a:prstGeom>
        </p:spPr>
      </p:pic>
      <p:sp>
        <p:nvSpPr>
          <p:cNvPr id="6" name="TextBox 5">
            <a:extLst>
              <a:ext uri="{FF2B5EF4-FFF2-40B4-BE49-F238E27FC236}">
                <a16:creationId xmlns:a16="http://schemas.microsoft.com/office/drawing/2014/main" id="{F5B02163-1E68-1842-6B48-BB6B7AC1EE37}"/>
              </a:ext>
            </a:extLst>
          </p:cNvPr>
          <p:cNvSpPr txBox="1"/>
          <p:nvPr/>
        </p:nvSpPr>
        <p:spPr>
          <a:xfrm>
            <a:off x="3619500" y="4895850"/>
            <a:ext cx="4953000" cy="230832"/>
          </a:xfrm>
          <a:prstGeom prst="rect">
            <a:avLst/>
          </a:prstGeom>
          <a:noFill/>
        </p:spPr>
        <p:txBody>
          <a:bodyPr wrap="square" rtlCol="0">
            <a:spAutoFit/>
          </a:bodyPr>
          <a:lstStyle/>
          <a:p>
            <a:r>
              <a:rPr lang="en-US" sz="900">
                <a:hlinkClick r:id="rId3" tooltip="https://manuelgross.blogspot.com/2014/12/el-arte-de-preguntar-y-escuchar-15.html"/>
              </a:rPr>
              <a:t>This Photo</a:t>
            </a:r>
            <a:r>
              <a:rPr lang="en-US" sz="900"/>
              <a:t> by Unknown Author is licensed under </a:t>
            </a:r>
            <a:r>
              <a:rPr lang="en-US" sz="900">
                <a:hlinkClick r:id="rId4" tooltip="https://creativecommons.org/licenses/by-nc-nd/3.0/"/>
              </a:rPr>
              <a:t>CC BY-NC-ND</a:t>
            </a:r>
            <a:endParaRPr lang="en-US" sz="900"/>
          </a:p>
        </p:txBody>
      </p:sp>
    </p:spTree>
    <p:extLst>
      <p:ext uri="{BB962C8B-B14F-4D97-AF65-F5344CB8AC3E}">
        <p14:creationId xmlns:p14="http://schemas.microsoft.com/office/powerpoint/2010/main" val="174376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67AB-95BD-7788-020B-904AC612ED2A}"/>
              </a:ext>
            </a:extLst>
          </p:cNvPr>
          <p:cNvSpPr>
            <a:spLocks noGrp="1"/>
          </p:cNvSpPr>
          <p:nvPr>
            <p:ph type="title"/>
          </p:nvPr>
        </p:nvSpPr>
        <p:spPr/>
        <p:txBody>
          <a:bodyPr>
            <a:normAutofit/>
          </a:bodyPr>
          <a:lstStyle/>
          <a:p>
            <a:pPr algn="ctr"/>
            <a:r>
              <a:rPr lang="en-US" b="1" dirty="0">
                <a:solidFill>
                  <a:srgbClr val="00B050"/>
                </a:solidFill>
              </a:rPr>
              <a:t>CHANGES IN VFWOC STRUCTURE</a:t>
            </a:r>
            <a:endParaRPr lang="en-US" sz="5400" b="1" dirty="0">
              <a:solidFill>
                <a:srgbClr val="00B050"/>
              </a:solidFill>
            </a:endParaRPr>
          </a:p>
        </p:txBody>
      </p:sp>
      <p:sp>
        <p:nvSpPr>
          <p:cNvPr id="3" name="Content Placeholder 2">
            <a:extLst>
              <a:ext uri="{FF2B5EF4-FFF2-40B4-BE49-F238E27FC236}">
                <a16:creationId xmlns:a16="http://schemas.microsoft.com/office/drawing/2014/main" id="{10619420-9233-1392-06AA-A54FD90B3A79}"/>
              </a:ext>
            </a:extLst>
          </p:cNvPr>
          <p:cNvSpPr>
            <a:spLocks noGrp="1"/>
          </p:cNvSpPr>
          <p:nvPr>
            <p:ph idx="1"/>
          </p:nvPr>
        </p:nvSpPr>
        <p:spPr>
          <a:xfrm>
            <a:off x="838200" y="1391059"/>
            <a:ext cx="10515600" cy="4351338"/>
          </a:xfrm>
        </p:spPr>
        <p:txBody>
          <a:bodyPr>
            <a:noAutofit/>
          </a:bodyPr>
          <a:lstStyle/>
          <a:p>
            <a:pPr marL="457200" lvl="1" indent="0">
              <a:buNone/>
            </a:pPr>
            <a:endParaRPr lang="en-US" sz="2000" dirty="0"/>
          </a:p>
          <a:p>
            <a:pPr lvl="1"/>
            <a:r>
              <a:rPr lang="en-US" sz="2000" b="1" dirty="0"/>
              <a:t>THE VFWOC BOARD of Directors (BOD) IS NOW MORE ROBUST (POTENTIAL BY-LAW CHANGES IN WORKS)</a:t>
            </a:r>
            <a:r>
              <a:rPr lang="en-US" sz="2000" dirty="0"/>
              <a:t>:  </a:t>
            </a:r>
          </a:p>
          <a:p>
            <a:pPr lvl="2"/>
            <a:r>
              <a:rPr lang="en-US" dirty="0"/>
              <a:t>TWO DUAL-HATTED WITH DEPT Sr. &amp; Jr. VICE COMMANDERS (LEADERSHIP CONTINUITY)</a:t>
            </a:r>
          </a:p>
          <a:p>
            <a:pPr lvl="2"/>
            <a:r>
              <a:rPr lang="en-US" dirty="0"/>
              <a:t>TWO FROM THE OUTSIDE (FRESH EYES PERSPECTIVE)</a:t>
            </a:r>
          </a:p>
          <a:p>
            <a:pPr lvl="2"/>
            <a:r>
              <a:rPr lang="en-US" dirty="0"/>
              <a:t>ONE ANNUALLY ROTATES (PRESIDENT/CEO)</a:t>
            </a:r>
          </a:p>
          <a:p>
            <a:pPr lvl="2"/>
            <a:r>
              <a:rPr lang="en-US" dirty="0"/>
              <a:t>FOUR ELECTED BY FIELD AGENTS (MEMBERSHIP HAS A VOICE)</a:t>
            </a:r>
            <a:endParaRPr lang="en-US" sz="2000" b="1" dirty="0">
              <a:solidFill>
                <a:srgbClr val="00B050"/>
              </a:solidFill>
            </a:endParaRPr>
          </a:p>
          <a:p>
            <a:pPr lvl="1"/>
            <a:r>
              <a:rPr lang="en-US" sz="2000" b="1" dirty="0"/>
              <a:t>TWO NEW AUDITORS ONBOARD</a:t>
            </a:r>
            <a:r>
              <a:rPr lang="en-US" sz="2000" dirty="0"/>
              <a:t>:  REVIEW </a:t>
            </a:r>
            <a:r>
              <a:rPr lang="en-US" sz="2000" b="1" u="sng" dirty="0"/>
              <a:t>ALL</a:t>
            </a:r>
            <a:r>
              <a:rPr lang="en-US" sz="2000" dirty="0"/>
              <a:t> CHARITY CHECKS AND WORK WITH FAs TO ENSURE PROPER USE OF FUNDS </a:t>
            </a:r>
            <a:r>
              <a:rPr lang="en-US" sz="2000" b="1" dirty="0"/>
              <a:t>(REQUESTS FOR INFORMATION OR REPAYMENT).  </a:t>
            </a:r>
            <a:endParaRPr lang="en-US" sz="2000" b="1" dirty="0">
              <a:solidFill>
                <a:srgbClr val="C00000"/>
              </a:solidFill>
            </a:endParaRPr>
          </a:p>
          <a:p>
            <a:pPr lvl="2">
              <a:buFont typeface="Wingdings" panose="05000000000000000000" pitchFamily="2" charset="2"/>
              <a:buChar char="Ø"/>
            </a:pPr>
            <a:r>
              <a:rPr lang="en-US" dirty="0"/>
              <a:t>Ron:  D1-5 &amp; 12</a:t>
            </a:r>
          </a:p>
          <a:p>
            <a:pPr lvl="2">
              <a:buFont typeface="Wingdings" panose="05000000000000000000" pitchFamily="2" charset="2"/>
              <a:buChar char="Ø"/>
            </a:pPr>
            <a:r>
              <a:rPr lang="en-US" dirty="0"/>
              <a:t>Betty:  D6-10 &amp; Non-VFW Agents (Eagles, Elks, AFMVETS, etc.)</a:t>
            </a:r>
          </a:p>
          <a:p>
            <a:pPr lvl="2">
              <a:buFont typeface="Wingdings" panose="05000000000000000000" pitchFamily="2" charset="2"/>
              <a:buChar char="Ø"/>
            </a:pPr>
            <a:r>
              <a:rPr lang="en-US" dirty="0"/>
              <a:t>Danielle:  D11</a:t>
            </a:r>
          </a:p>
          <a:p>
            <a:pPr lvl="1"/>
            <a:r>
              <a:rPr lang="en-US" sz="2000" b="1" dirty="0"/>
              <a:t>SEPERATION OF DEPARTMENT QUARTERMASTER AND VFWOC TREASURER:  </a:t>
            </a:r>
            <a:r>
              <a:rPr lang="en-US" sz="2000" dirty="0"/>
              <a:t>No splitting of duties, total focus on VFWOC disbursements </a:t>
            </a:r>
            <a:r>
              <a:rPr lang="en-US" sz="2000" b="1" dirty="0"/>
              <a:t> </a:t>
            </a:r>
          </a:p>
          <a:p>
            <a:pPr lvl="1"/>
            <a:endParaRPr lang="en-US" sz="2000" dirty="0"/>
          </a:p>
        </p:txBody>
      </p:sp>
    </p:spTree>
    <p:extLst>
      <p:ext uri="{BB962C8B-B14F-4D97-AF65-F5344CB8AC3E}">
        <p14:creationId xmlns:p14="http://schemas.microsoft.com/office/powerpoint/2010/main" val="42150475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2C96C-11D5-7496-8012-39F9ED4AB0BA}"/>
              </a:ext>
            </a:extLst>
          </p:cNvPr>
          <p:cNvSpPr>
            <a:spLocks noGrp="1"/>
          </p:cNvSpPr>
          <p:nvPr>
            <p:ph type="title"/>
          </p:nvPr>
        </p:nvSpPr>
        <p:spPr/>
        <p:txBody>
          <a:bodyPr/>
          <a:lstStyle/>
          <a:p>
            <a:pPr algn="ctr"/>
            <a:r>
              <a:rPr lang="en-US" dirty="0"/>
              <a:t>*VFWOC CHALLENGE*</a:t>
            </a:r>
          </a:p>
        </p:txBody>
      </p:sp>
      <p:sp>
        <p:nvSpPr>
          <p:cNvPr id="3" name="Content Placeholder 2">
            <a:extLst>
              <a:ext uri="{FF2B5EF4-FFF2-40B4-BE49-F238E27FC236}">
                <a16:creationId xmlns:a16="http://schemas.microsoft.com/office/drawing/2014/main" id="{9B6DE0DC-616D-75C1-C236-9DC40620904F}"/>
              </a:ext>
            </a:extLst>
          </p:cNvPr>
          <p:cNvSpPr>
            <a:spLocks noGrp="1"/>
          </p:cNvSpPr>
          <p:nvPr>
            <p:ph idx="1"/>
          </p:nvPr>
        </p:nvSpPr>
        <p:spPr/>
        <p:txBody>
          <a:bodyPr>
            <a:normAutofit fontScale="92500"/>
          </a:bodyPr>
          <a:lstStyle/>
          <a:p>
            <a:pPr marL="0" indent="0">
              <a:buNone/>
            </a:pPr>
            <a:r>
              <a:rPr lang="en-US" dirty="0"/>
              <a:t>IF YOU  BELIEVE WE ARE BEING OVERLY PERSCRIPTIVE ON SOMETHING NON-PERMISSIBLE, OR MISSING AN OPPORTUNITY TO SUPPORT A CHARITABLE ACTIVITY, BRING IT TO THE ATTENTION OF VFWOC!</a:t>
            </a:r>
          </a:p>
          <a:p>
            <a:pPr lvl="1">
              <a:buFont typeface="Wingdings" panose="05000000000000000000" pitchFamily="2" charset="2"/>
              <a:buChar char="Ø"/>
            </a:pPr>
            <a:endParaRPr lang="en-US" b="1" dirty="0"/>
          </a:p>
          <a:p>
            <a:pPr lvl="1">
              <a:buFont typeface="Wingdings" panose="05000000000000000000" pitchFamily="2" charset="2"/>
              <a:buChar char="Ø"/>
            </a:pPr>
            <a:r>
              <a:rPr lang="en-US" b="1" dirty="0"/>
              <a:t>HOWEVER, YOU MUST ALSO SHOW YOUR “HOMEWORK” ON HOW YOU CAME TO YOUR CONCLUSION(S)!!</a:t>
            </a:r>
          </a:p>
          <a:p>
            <a:pPr marL="457200" lvl="1" indent="0">
              <a:buNone/>
            </a:pPr>
            <a:endParaRPr lang="en-US" b="1" dirty="0"/>
          </a:p>
          <a:p>
            <a:pPr lvl="1">
              <a:buFont typeface="Wingdings" panose="05000000000000000000" pitchFamily="2" charset="2"/>
              <a:buChar char="Ø"/>
            </a:pPr>
            <a:r>
              <a:rPr lang="en-US" b="1" dirty="0"/>
              <a:t>VFWOC WILL “FORMALLY” STAFF YOUR CHALLENGE TO INCLUDE,BUT NOT LIMITED TO, THE BOD, DEPT OF OHIO, AND VFWOC LEGAL ADVISOR!</a:t>
            </a:r>
          </a:p>
          <a:p>
            <a:pPr marL="457200" lvl="1" indent="0">
              <a:buNone/>
            </a:pPr>
            <a:endParaRPr lang="en-US" b="1" dirty="0"/>
          </a:p>
          <a:p>
            <a:pPr lvl="1">
              <a:buFont typeface="Wingdings" panose="05000000000000000000" pitchFamily="2" charset="2"/>
              <a:buChar char="Ø"/>
            </a:pPr>
            <a:r>
              <a:rPr lang="en-US" b="1" dirty="0"/>
              <a:t>WE DON’T MIND MAKING CHANGES BASED ON </a:t>
            </a:r>
            <a:r>
              <a:rPr lang="en-US" b="1" u="sng" dirty="0"/>
              <a:t>VALIDATED</a:t>
            </a:r>
            <a:r>
              <a:rPr lang="en-US" b="1" dirty="0"/>
              <a:t> CHALLENGES!</a:t>
            </a:r>
          </a:p>
        </p:txBody>
      </p:sp>
    </p:spTree>
    <p:extLst>
      <p:ext uri="{BB962C8B-B14F-4D97-AF65-F5344CB8AC3E}">
        <p14:creationId xmlns:p14="http://schemas.microsoft.com/office/powerpoint/2010/main" val="3326729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52547-52CF-A926-B926-06A9007725AC}"/>
              </a:ext>
            </a:extLst>
          </p:cNvPr>
          <p:cNvSpPr>
            <a:spLocks noGrp="1"/>
          </p:cNvSpPr>
          <p:nvPr>
            <p:ph type="title"/>
          </p:nvPr>
        </p:nvSpPr>
        <p:spPr>
          <a:xfrm>
            <a:off x="838200" y="319482"/>
            <a:ext cx="10515600" cy="1325563"/>
          </a:xfrm>
        </p:spPr>
        <p:txBody>
          <a:bodyPr>
            <a:normAutofit fontScale="90000"/>
          </a:bodyPr>
          <a:lstStyle/>
          <a:p>
            <a:pPr algn="ctr"/>
            <a:r>
              <a:rPr lang="en-US" dirty="0"/>
              <a:t> </a:t>
            </a:r>
            <a:br>
              <a:rPr lang="en-US" dirty="0"/>
            </a:br>
            <a:r>
              <a:rPr lang="en-US" sz="5300" dirty="0"/>
              <a:t>ROLE OF CHARITY MONEY?</a:t>
            </a:r>
            <a:br>
              <a:rPr lang="en-US" dirty="0"/>
            </a:br>
            <a:endParaRPr lang="en-US" dirty="0"/>
          </a:p>
        </p:txBody>
      </p:sp>
      <p:sp>
        <p:nvSpPr>
          <p:cNvPr id="3" name="Content Placeholder 2">
            <a:extLst>
              <a:ext uri="{FF2B5EF4-FFF2-40B4-BE49-F238E27FC236}">
                <a16:creationId xmlns:a16="http://schemas.microsoft.com/office/drawing/2014/main" id="{58A61DA1-B72B-FF46-F192-78B3ADEB5011}"/>
              </a:ext>
            </a:extLst>
          </p:cNvPr>
          <p:cNvSpPr>
            <a:spLocks noGrp="1"/>
          </p:cNvSpPr>
          <p:nvPr>
            <p:ph idx="1"/>
          </p:nvPr>
        </p:nvSpPr>
        <p:spPr>
          <a:xfrm>
            <a:off x="838200" y="1645045"/>
            <a:ext cx="10515600" cy="4553802"/>
          </a:xfrm>
        </p:spPr>
        <p:txBody>
          <a:bodyPr>
            <a:normAutofit fontScale="92500" lnSpcReduction="10000"/>
          </a:bodyPr>
          <a:lstStyle/>
          <a:p>
            <a:r>
              <a:rPr lang="en-US" dirty="0"/>
              <a:t>Charity money provides </a:t>
            </a:r>
            <a:r>
              <a:rPr lang="en-US" b="1" dirty="0">
                <a:solidFill>
                  <a:schemeClr val="tx2"/>
                </a:solidFill>
              </a:rPr>
              <a:t>“Potential Goodness” </a:t>
            </a:r>
            <a:r>
              <a:rPr lang="en-US" dirty="0"/>
              <a:t>in support of all Veterans, their families, and their communities.  It is </a:t>
            </a:r>
            <a:r>
              <a:rPr lang="en-US" b="1" u="sng" dirty="0">
                <a:solidFill>
                  <a:srgbClr val="FF0000"/>
                </a:solidFill>
              </a:rPr>
              <a:t>not</a:t>
            </a:r>
            <a:r>
              <a:rPr lang="en-US" dirty="0"/>
              <a:t> limited to VFW members!!</a:t>
            </a:r>
          </a:p>
          <a:p>
            <a:pPr lvl="1">
              <a:buFont typeface="Wingdings" panose="05000000000000000000" pitchFamily="2" charset="2"/>
              <a:buChar char="Ø"/>
            </a:pPr>
            <a:endParaRPr lang="en-US" sz="2800" dirty="0"/>
          </a:p>
          <a:p>
            <a:pPr lvl="1">
              <a:buFont typeface="Wingdings" panose="05000000000000000000" pitchFamily="2" charset="2"/>
              <a:buChar char="Ø"/>
            </a:pPr>
            <a:r>
              <a:rPr lang="en-US" sz="2800" dirty="0"/>
              <a:t>Potential Goodness requires both dollars, and the “</a:t>
            </a:r>
            <a:r>
              <a:rPr lang="en-US" sz="2800" b="1" u="sng" dirty="0"/>
              <a:t>Determination</a:t>
            </a:r>
            <a:r>
              <a:rPr lang="en-US" sz="2800" b="1" dirty="0"/>
              <a:t> to Expend.</a:t>
            </a:r>
            <a:r>
              <a:rPr lang="en-US" sz="2800" dirty="0"/>
              <a:t>”  VFWOC monitors FA charity account levels, especially when over $</a:t>
            </a:r>
            <a:r>
              <a:rPr lang="en-US" sz="2800" b="1" dirty="0">
                <a:solidFill>
                  <a:srgbClr val="C00000"/>
                </a:solidFill>
              </a:rPr>
              <a:t>50,000</a:t>
            </a:r>
            <a:r>
              <a:rPr lang="en-US" sz="2800" dirty="0"/>
              <a:t>-starts a “</a:t>
            </a:r>
            <a:r>
              <a:rPr lang="en-US" sz="2800" i="1" dirty="0"/>
              <a:t>what’s your plan</a:t>
            </a:r>
            <a:r>
              <a:rPr lang="en-US" sz="2800" dirty="0"/>
              <a:t>” discussion!</a:t>
            </a:r>
          </a:p>
          <a:p>
            <a:endParaRPr lang="en-US" dirty="0"/>
          </a:p>
          <a:p>
            <a:r>
              <a:rPr lang="en-US" dirty="0"/>
              <a:t>There is </a:t>
            </a:r>
            <a:r>
              <a:rPr lang="en-US" b="1" dirty="0">
                <a:solidFill>
                  <a:srgbClr val="FF0000"/>
                </a:solidFill>
              </a:rPr>
              <a:t>NO</a:t>
            </a:r>
            <a:r>
              <a:rPr lang="en-US" dirty="0"/>
              <a:t> such thing as “</a:t>
            </a:r>
            <a:r>
              <a:rPr lang="en-US" b="1" u="sng" dirty="0"/>
              <a:t>Big charity</a:t>
            </a:r>
            <a:r>
              <a:rPr lang="en-US" dirty="0"/>
              <a:t>” or “</a:t>
            </a:r>
            <a:r>
              <a:rPr lang="en-US" b="1" u="sng" dirty="0"/>
              <a:t>Post charity</a:t>
            </a:r>
            <a:r>
              <a:rPr lang="en-US" dirty="0"/>
              <a:t>” dollars </a:t>
            </a:r>
          </a:p>
          <a:p>
            <a:pPr lvl="1">
              <a:buFont typeface="Wingdings" panose="05000000000000000000" pitchFamily="2" charset="2"/>
              <a:buChar char="Ø"/>
            </a:pPr>
            <a:r>
              <a:rPr lang="en-US" sz="2800" dirty="0"/>
              <a:t>There is “</a:t>
            </a:r>
            <a:r>
              <a:rPr lang="en-US" sz="2800" b="1" dirty="0">
                <a:solidFill>
                  <a:schemeClr val="accent3"/>
                </a:solidFill>
              </a:rPr>
              <a:t>one</a:t>
            </a:r>
            <a:r>
              <a:rPr lang="en-US" sz="2800" dirty="0"/>
              <a:t>” pot of 501(c)3 dollars under the same EIN (41-2078103) that is overseen by VFWOC.  The difference is the </a:t>
            </a:r>
            <a:r>
              <a:rPr lang="en-US" sz="2800" b="1" i="1" u="sng" dirty="0"/>
              <a:t>entity</a:t>
            </a:r>
            <a:r>
              <a:rPr lang="en-US" sz="2800" b="1" i="1" dirty="0"/>
              <a:t> </a:t>
            </a:r>
            <a:r>
              <a:rPr lang="en-US" sz="2800" dirty="0"/>
              <a:t>that is authorized to expend VFWOC dollars.</a:t>
            </a:r>
          </a:p>
          <a:p>
            <a:pPr marL="914400" lvl="2" indent="0">
              <a:buNone/>
            </a:pPr>
            <a:endParaRPr lang="en-US" sz="2800" dirty="0"/>
          </a:p>
        </p:txBody>
      </p:sp>
    </p:spTree>
    <p:extLst>
      <p:ext uri="{BB962C8B-B14F-4D97-AF65-F5344CB8AC3E}">
        <p14:creationId xmlns:p14="http://schemas.microsoft.com/office/powerpoint/2010/main" val="827096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37D72-8F56-8940-DE38-F94AAA13DC53}"/>
              </a:ext>
            </a:extLst>
          </p:cNvPr>
          <p:cNvSpPr>
            <a:spLocks noGrp="1"/>
          </p:cNvSpPr>
          <p:nvPr>
            <p:ph type="title"/>
          </p:nvPr>
        </p:nvSpPr>
        <p:spPr>
          <a:xfrm>
            <a:off x="1682944" y="18841"/>
            <a:ext cx="8498871" cy="1325563"/>
          </a:xfrm>
        </p:spPr>
        <p:txBody>
          <a:bodyPr>
            <a:normAutofit fontScale="90000"/>
          </a:bodyPr>
          <a:lstStyle/>
          <a:p>
            <a:pPr algn="r"/>
            <a:br>
              <a:rPr lang="en-US" dirty="0"/>
            </a:br>
            <a:r>
              <a:rPr lang="en-US" dirty="0"/>
              <a:t>ROLE OF CHARITY MONEY CONT’D?</a:t>
            </a:r>
            <a:br>
              <a:rPr lang="en-US" dirty="0"/>
            </a:br>
            <a:endParaRPr lang="en-US" dirty="0"/>
          </a:p>
        </p:txBody>
      </p:sp>
      <p:sp>
        <p:nvSpPr>
          <p:cNvPr id="5" name="TextBox 4">
            <a:extLst>
              <a:ext uri="{FF2B5EF4-FFF2-40B4-BE49-F238E27FC236}">
                <a16:creationId xmlns:a16="http://schemas.microsoft.com/office/drawing/2014/main" id="{DC3B2B80-0757-0A85-7A9E-D2A1123BF47A}"/>
              </a:ext>
            </a:extLst>
          </p:cNvPr>
          <p:cNvSpPr txBox="1"/>
          <p:nvPr/>
        </p:nvSpPr>
        <p:spPr>
          <a:xfrm>
            <a:off x="742833" y="1460699"/>
            <a:ext cx="10515600" cy="4524315"/>
          </a:xfrm>
          <a:prstGeom prst="rect">
            <a:avLst/>
          </a:prstGeom>
          <a:noFill/>
        </p:spPr>
        <p:txBody>
          <a:bodyPr wrap="square">
            <a:spAutoFit/>
          </a:bodyPr>
          <a:lstStyle/>
          <a:p>
            <a:pPr lvl="1"/>
            <a:r>
              <a:rPr lang="en-US" sz="2400" b="1" i="1" u="sng" dirty="0"/>
              <a:t>Centralized</a:t>
            </a:r>
            <a:r>
              <a:rPr lang="en-US" sz="2400" dirty="0">
                <a:solidFill>
                  <a:srgbClr val="002060"/>
                </a:solidFill>
              </a:rPr>
              <a:t> </a:t>
            </a:r>
            <a:r>
              <a:rPr lang="en-US" sz="2400" dirty="0"/>
              <a:t>dollars come from the </a:t>
            </a:r>
            <a:r>
              <a:rPr lang="en-US" sz="2400" dirty="0" err="1"/>
              <a:t>the</a:t>
            </a:r>
            <a:r>
              <a:rPr lang="en-US" sz="2400" dirty="0"/>
              <a:t> 25% or $50% of Net Gaming Profits sent by FAs.  10% is held by VFWOC and expended with the approval of the BOD (EXAMPLES LATER IN THE BRIEFING)</a:t>
            </a:r>
          </a:p>
          <a:p>
            <a:pPr lvl="1"/>
            <a:endParaRPr lang="en-US" sz="2400" b="1" i="1" u="sng" dirty="0"/>
          </a:p>
          <a:p>
            <a:pPr lvl="1"/>
            <a:r>
              <a:rPr lang="en-US" sz="2400" b="1" i="1" u="sng" dirty="0"/>
              <a:t>Allocated</a:t>
            </a:r>
            <a:r>
              <a:rPr lang="en-US" sz="2400" b="1" dirty="0"/>
              <a:t> </a:t>
            </a:r>
            <a:r>
              <a:rPr lang="en-US" sz="2400" dirty="0"/>
              <a:t>dollars are created by 25% or 50% of Net Gaming Profits sent by FAs.  90% is allocated to, and expended by, FAs</a:t>
            </a:r>
          </a:p>
          <a:p>
            <a:pPr lvl="1"/>
            <a:endParaRPr lang="en-US" sz="2400" b="1" i="1" u="sng" dirty="0"/>
          </a:p>
          <a:p>
            <a:pPr lvl="1"/>
            <a:r>
              <a:rPr lang="en-US" sz="2400" b="1" i="1" u="sng" dirty="0"/>
              <a:t>Relief Fund/Time-Critical </a:t>
            </a:r>
            <a:r>
              <a:rPr lang="en-US" sz="2400" dirty="0"/>
              <a:t>centralized dollars, up to $3,000 expended by the Executive Director (ED)</a:t>
            </a:r>
            <a:endParaRPr lang="en-US" sz="2400" b="1" dirty="0"/>
          </a:p>
          <a:p>
            <a:pPr marL="914400" lvl="2" indent="0">
              <a:buNone/>
            </a:pPr>
            <a:endParaRPr lang="en-US" sz="2400" b="1" dirty="0">
              <a:solidFill>
                <a:srgbClr val="00B050"/>
              </a:solidFill>
            </a:endParaRPr>
          </a:p>
          <a:p>
            <a:pPr marL="914400" lvl="2" indent="0" algn="ctr">
              <a:buNone/>
            </a:pPr>
            <a:r>
              <a:rPr lang="en-US" sz="2400" b="1" dirty="0">
                <a:solidFill>
                  <a:schemeClr val="tx2"/>
                </a:solidFill>
              </a:rPr>
              <a:t>“CHARITY MONEY IS </a:t>
            </a:r>
            <a:r>
              <a:rPr lang="en-US" sz="2400" b="1" u="sng" dirty="0">
                <a:solidFill>
                  <a:srgbClr val="C00000"/>
                </a:solidFill>
              </a:rPr>
              <a:t>NOT</a:t>
            </a:r>
            <a:r>
              <a:rPr lang="en-US" sz="2400" b="1" dirty="0">
                <a:solidFill>
                  <a:schemeClr val="tx2"/>
                </a:solidFill>
              </a:rPr>
              <a:t> A SUPPLEMENT TO THE POST GENERAL FUND</a:t>
            </a:r>
            <a:r>
              <a:rPr lang="en-US" sz="2000" b="1" dirty="0">
                <a:solidFill>
                  <a:schemeClr val="tx2"/>
                </a:solidFill>
              </a:rPr>
              <a:t>”</a:t>
            </a:r>
            <a:endParaRPr lang="en-US" sz="2000" dirty="0">
              <a:solidFill>
                <a:schemeClr val="tx2"/>
              </a:solidFill>
            </a:endParaRPr>
          </a:p>
        </p:txBody>
      </p:sp>
      <p:sp>
        <p:nvSpPr>
          <p:cNvPr id="4" name="TextBox 3">
            <a:extLst>
              <a:ext uri="{FF2B5EF4-FFF2-40B4-BE49-F238E27FC236}">
                <a16:creationId xmlns:a16="http://schemas.microsoft.com/office/drawing/2014/main" id="{FC634057-A962-68D5-BA62-1686C76EB2AF}"/>
              </a:ext>
            </a:extLst>
          </p:cNvPr>
          <p:cNvSpPr txBox="1"/>
          <p:nvPr/>
        </p:nvSpPr>
        <p:spPr>
          <a:xfrm>
            <a:off x="7171216" y="6277384"/>
            <a:ext cx="5020784" cy="369332"/>
          </a:xfrm>
          <a:prstGeom prst="rect">
            <a:avLst/>
          </a:prstGeom>
          <a:noFill/>
        </p:spPr>
        <p:txBody>
          <a:bodyPr wrap="square" rtlCol="0">
            <a:spAutoFit/>
          </a:bodyPr>
          <a:lstStyle/>
          <a:p>
            <a:r>
              <a:rPr lang="en-US" b="1" dirty="0">
                <a:solidFill>
                  <a:srgbClr val="C00000"/>
                </a:solidFill>
              </a:rPr>
              <a:t>NOTE:  $330,000 IS CUTOFF FOR 25% OR 50%</a:t>
            </a:r>
          </a:p>
        </p:txBody>
      </p:sp>
    </p:spTree>
    <p:extLst>
      <p:ext uri="{BB962C8B-B14F-4D97-AF65-F5344CB8AC3E}">
        <p14:creationId xmlns:p14="http://schemas.microsoft.com/office/powerpoint/2010/main" val="1145869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0EEAF-1FC5-736B-BE22-B1C1BAE7483E}"/>
              </a:ext>
            </a:extLst>
          </p:cNvPr>
          <p:cNvSpPr>
            <a:spLocks noGrp="1"/>
          </p:cNvSpPr>
          <p:nvPr>
            <p:ph type="title"/>
          </p:nvPr>
        </p:nvSpPr>
        <p:spPr>
          <a:xfrm>
            <a:off x="838200" y="84628"/>
            <a:ext cx="10515600" cy="1325563"/>
          </a:xfrm>
        </p:spPr>
        <p:txBody>
          <a:bodyPr/>
          <a:lstStyle/>
          <a:p>
            <a:r>
              <a:rPr lang="en-US" dirty="0"/>
              <a:t>                                    </a:t>
            </a:r>
            <a:r>
              <a:rPr lang="en-US" sz="5400" dirty="0"/>
              <a:t>501(C)19</a:t>
            </a:r>
            <a:endParaRPr lang="en-US" dirty="0"/>
          </a:p>
        </p:txBody>
      </p:sp>
      <p:sp>
        <p:nvSpPr>
          <p:cNvPr id="3" name="Content Placeholder 2">
            <a:extLst>
              <a:ext uri="{FF2B5EF4-FFF2-40B4-BE49-F238E27FC236}">
                <a16:creationId xmlns:a16="http://schemas.microsoft.com/office/drawing/2014/main" id="{47178AB2-0141-702A-1880-D50C3C7DCAFF}"/>
              </a:ext>
            </a:extLst>
          </p:cNvPr>
          <p:cNvSpPr>
            <a:spLocks noGrp="1"/>
          </p:cNvSpPr>
          <p:nvPr>
            <p:ph idx="1"/>
          </p:nvPr>
        </p:nvSpPr>
        <p:spPr>
          <a:xfrm>
            <a:off x="838200" y="942449"/>
            <a:ext cx="10515600" cy="5146519"/>
          </a:xfrm>
        </p:spPr>
        <p:txBody>
          <a:bodyPr>
            <a:normAutofit/>
          </a:bodyPr>
          <a:lstStyle/>
          <a:p>
            <a:pPr marL="0" indent="0">
              <a:buNone/>
            </a:pPr>
            <a:endParaRPr lang="en-US" dirty="0"/>
          </a:p>
          <a:p>
            <a:pPr marL="0" indent="0">
              <a:buNone/>
            </a:pPr>
            <a:r>
              <a:rPr lang="en-US" dirty="0"/>
              <a:t>It must be operated exclusively for one or more of the following purposes (not an all-inclusive list):</a:t>
            </a:r>
          </a:p>
          <a:p>
            <a:pPr>
              <a:buFontTx/>
              <a:buChar char="-"/>
            </a:pPr>
            <a:r>
              <a:rPr lang="en-US" b="1" dirty="0">
                <a:solidFill>
                  <a:srgbClr val="00B050"/>
                </a:solidFill>
              </a:rPr>
              <a:t>to promote the social welfare of the community (e.g., to promote the common good and general welfare of the people of the community </a:t>
            </a:r>
          </a:p>
          <a:p>
            <a:pPr>
              <a:buFontTx/>
              <a:buChar char="-"/>
            </a:pPr>
            <a:r>
              <a:rPr lang="en-US" dirty="0"/>
              <a:t>to assist disabled and needy war veterans and members of the United States Armed Forces and their dependents - and the widows and orphans of deceased veterans</a:t>
            </a:r>
          </a:p>
          <a:p>
            <a:pPr>
              <a:buFontTx/>
              <a:buChar char="-"/>
            </a:pPr>
            <a:r>
              <a:rPr lang="en-US" dirty="0"/>
              <a:t>to provide entertainment, care, and assistance to hospitalized veterans or members of the United States Armed Forces</a:t>
            </a:r>
            <a:endParaRPr lang="en-US" b="1" i="1" dirty="0"/>
          </a:p>
        </p:txBody>
      </p:sp>
      <p:sp>
        <p:nvSpPr>
          <p:cNvPr id="4" name="TextBox 3">
            <a:extLst>
              <a:ext uri="{FF2B5EF4-FFF2-40B4-BE49-F238E27FC236}">
                <a16:creationId xmlns:a16="http://schemas.microsoft.com/office/drawing/2014/main" id="{6C32CEB1-B302-3616-EECD-857FE9DF697A}"/>
              </a:ext>
            </a:extLst>
          </p:cNvPr>
          <p:cNvSpPr txBox="1"/>
          <p:nvPr/>
        </p:nvSpPr>
        <p:spPr>
          <a:xfrm>
            <a:off x="8526920" y="6380683"/>
            <a:ext cx="3343450" cy="369332"/>
          </a:xfrm>
          <a:prstGeom prst="rect">
            <a:avLst/>
          </a:prstGeom>
          <a:noFill/>
        </p:spPr>
        <p:txBody>
          <a:bodyPr wrap="square" rtlCol="0">
            <a:spAutoFit/>
          </a:bodyPr>
          <a:lstStyle/>
          <a:p>
            <a:r>
              <a:rPr lang="en-US" b="1" dirty="0">
                <a:solidFill>
                  <a:srgbClr val="C00000"/>
                </a:solidFill>
              </a:rPr>
              <a:t>From Baker-Hostetler Briefing</a:t>
            </a:r>
          </a:p>
        </p:txBody>
      </p:sp>
    </p:spTree>
    <p:extLst>
      <p:ext uri="{BB962C8B-B14F-4D97-AF65-F5344CB8AC3E}">
        <p14:creationId xmlns:p14="http://schemas.microsoft.com/office/powerpoint/2010/main" val="846531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83748-48E5-6405-0430-F3BD5F39E99A}"/>
              </a:ext>
            </a:extLst>
          </p:cNvPr>
          <p:cNvSpPr>
            <a:spLocks noGrp="1"/>
          </p:cNvSpPr>
          <p:nvPr>
            <p:ph type="title"/>
          </p:nvPr>
        </p:nvSpPr>
        <p:spPr/>
        <p:txBody>
          <a:bodyPr>
            <a:normAutofit fontScale="90000"/>
          </a:bodyPr>
          <a:lstStyle/>
          <a:p>
            <a:pPr algn="ctr"/>
            <a:r>
              <a:rPr lang="en-US" sz="6600" b="1" dirty="0"/>
              <a:t>EXAMPLES OF 501 (c)19 VS. 501(c)3 ORGANIZATIONS</a:t>
            </a:r>
          </a:p>
        </p:txBody>
      </p:sp>
      <p:sp>
        <p:nvSpPr>
          <p:cNvPr id="3" name="Content Placeholder 2">
            <a:extLst>
              <a:ext uri="{FF2B5EF4-FFF2-40B4-BE49-F238E27FC236}">
                <a16:creationId xmlns:a16="http://schemas.microsoft.com/office/drawing/2014/main" id="{D1F8510C-5E98-CFBD-6332-1CD118208CEB}"/>
              </a:ext>
            </a:extLst>
          </p:cNvPr>
          <p:cNvSpPr>
            <a:spLocks noGrp="1"/>
          </p:cNvSpPr>
          <p:nvPr>
            <p:ph idx="1"/>
          </p:nvPr>
        </p:nvSpPr>
        <p:spPr/>
        <p:txBody>
          <a:bodyPr>
            <a:normAutofit fontScale="85000" lnSpcReduction="20000"/>
          </a:bodyPr>
          <a:lstStyle/>
          <a:p>
            <a:endParaRPr lang="en-US" dirty="0"/>
          </a:p>
          <a:p>
            <a:pPr lvl="1"/>
            <a:r>
              <a:rPr lang="en-US" sz="3200" dirty="0"/>
              <a:t>A 501(c)(19) organization may legally engage in activities that benefit </a:t>
            </a:r>
            <a:r>
              <a:rPr lang="en-US" sz="3200" b="1" u="sng" dirty="0"/>
              <a:t>predominately</a:t>
            </a:r>
            <a:r>
              <a:rPr lang="en-US" sz="3200" b="1" dirty="0"/>
              <a:t> </a:t>
            </a:r>
            <a:r>
              <a:rPr lang="en-US" sz="3200" dirty="0"/>
              <a:t>its members. </a:t>
            </a:r>
          </a:p>
          <a:p>
            <a:pPr lvl="2">
              <a:buFont typeface="Wingdings" panose="05000000000000000000" pitchFamily="2" charset="2"/>
              <a:buChar char="Ø"/>
            </a:pPr>
            <a:r>
              <a:rPr lang="en-US" sz="2800" dirty="0"/>
              <a:t>VFW POSTS, AMERICAN LEGION, AMVETS, ETC.</a:t>
            </a:r>
          </a:p>
          <a:p>
            <a:pPr lvl="2">
              <a:buFont typeface="Wingdings" panose="05000000000000000000" pitchFamily="2" charset="2"/>
              <a:buChar char="Ø"/>
            </a:pPr>
            <a:r>
              <a:rPr lang="en-US" sz="2800" dirty="0"/>
              <a:t>VFW DISTRICTS</a:t>
            </a:r>
          </a:p>
          <a:p>
            <a:pPr lvl="2">
              <a:buFont typeface="Wingdings" panose="05000000000000000000" pitchFamily="2" charset="2"/>
              <a:buChar char="Ø"/>
            </a:pPr>
            <a:r>
              <a:rPr lang="en-US" sz="2800" dirty="0"/>
              <a:t>VFW DEPARTMENT OF OHIO</a:t>
            </a:r>
          </a:p>
          <a:p>
            <a:pPr lvl="2">
              <a:buFont typeface="Wingdings" panose="05000000000000000000" pitchFamily="2" charset="2"/>
              <a:buChar char="Ø"/>
            </a:pPr>
            <a:r>
              <a:rPr lang="en-US" sz="2800" dirty="0"/>
              <a:t>NATIONAL VFW</a:t>
            </a:r>
          </a:p>
          <a:p>
            <a:pPr marL="457200" lvl="1" indent="0">
              <a:buNone/>
            </a:pPr>
            <a:endParaRPr lang="en-US" sz="3200" dirty="0"/>
          </a:p>
          <a:p>
            <a:pPr lvl="1"/>
            <a:r>
              <a:rPr lang="en-US" sz="3200" dirty="0"/>
              <a:t>A 501(c)(3) must provide a benefit to the </a:t>
            </a:r>
            <a:r>
              <a:rPr lang="en-US" sz="3200" b="1" u="sng" dirty="0"/>
              <a:t>public at large</a:t>
            </a:r>
            <a:r>
              <a:rPr lang="en-US" sz="3200" dirty="0"/>
              <a:t>, or a large subset of the public.</a:t>
            </a:r>
          </a:p>
          <a:p>
            <a:pPr lvl="2">
              <a:buFont typeface="Wingdings" panose="05000000000000000000" pitchFamily="2" charset="2"/>
              <a:buChar char="Ø"/>
            </a:pPr>
            <a:r>
              <a:rPr lang="en-US" sz="2800" dirty="0"/>
              <a:t>VFWOC </a:t>
            </a:r>
            <a:endParaRPr lang="en-US" sz="2800" strike="sngStrike" dirty="0"/>
          </a:p>
          <a:p>
            <a:pPr lvl="2">
              <a:buFont typeface="Wingdings" panose="05000000000000000000" pitchFamily="2" charset="2"/>
              <a:buChar char="Ø"/>
            </a:pPr>
            <a:r>
              <a:rPr lang="en-US" sz="2800" dirty="0"/>
              <a:t>WOUNDED WARRIOR PROJECT, VFW NATIONAL HOME, ETC.</a:t>
            </a:r>
          </a:p>
          <a:p>
            <a:pPr lvl="2">
              <a:buFont typeface="Wingdings" panose="05000000000000000000" pitchFamily="2" charset="2"/>
              <a:buChar char="Ø"/>
            </a:pPr>
            <a:r>
              <a:rPr lang="en-US" sz="2800" dirty="0"/>
              <a:t>CHURCHES, YOUTH SPORTS, UNITED WAY</a:t>
            </a:r>
          </a:p>
          <a:p>
            <a:endParaRPr lang="en-US" dirty="0"/>
          </a:p>
          <a:p>
            <a:pPr marL="0" indent="0">
              <a:buNone/>
            </a:pPr>
            <a:endParaRPr lang="en-US" dirty="0"/>
          </a:p>
        </p:txBody>
      </p:sp>
    </p:spTree>
    <p:extLst>
      <p:ext uri="{BB962C8B-B14F-4D97-AF65-F5344CB8AC3E}">
        <p14:creationId xmlns:p14="http://schemas.microsoft.com/office/powerpoint/2010/main" val="4143771945"/>
      </p:ext>
    </p:extLst>
  </p:cSld>
  <p:clrMapOvr>
    <a:masterClrMapping/>
  </p:clrMapOvr>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ED94-9FC7-77D8-E84F-C7CDABBA9308}"/>
              </a:ext>
            </a:extLst>
          </p:cNvPr>
          <p:cNvSpPr>
            <a:spLocks noGrp="1"/>
          </p:cNvSpPr>
          <p:nvPr>
            <p:ph type="title"/>
          </p:nvPr>
        </p:nvSpPr>
        <p:spPr>
          <a:xfrm>
            <a:off x="838200" y="404395"/>
            <a:ext cx="10515600" cy="646929"/>
          </a:xfrm>
        </p:spPr>
        <p:txBody>
          <a:bodyPr>
            <a:normAutofit fontScale="90000"/>
          </a:bodyPr>
          <a:lstStyle/>
          <a:p>
            <a:pPr algn="ctr"/>
            <a:br>
              <a:rPr lang="en-US" b="1" i="1" dirty="0"/>
            </a:br>
            <a:r>
              <a:rPr lang="en-US" sz="3600" b="1" i="1" dirty="0"/>
              <a:t>CHARITY</a:t>
            </a:r>
            <a:r>
              <a:rPr lang="en-US" sz="3600" dirty="0"/>
              <a:t> IS THE </a:t>
            </a:r>
            <a:r>
              <a:rPr lang="en-US" sz="3600" u="sng" dirty="0"/>
              <a:t>DOMAIN</a:t>
            </a:r>
            <a:r>
              <a:rPr lang="en-US" sz="3600" dirty="0"/>
              <a:t> OF THE VFWOC</a:t>
            </a:r>
            <a:br>
              <a:rPr lang="en-US" u="sng" dirty="0"/>
            </a:br>
            <a:endParaRPr lang="en-US" dirty="0"/>
          </a:p>
        </p:txBody>
      </p:sp>
      <p:sp>
        <p:nvSpPr>
          <p:cNvPr id="3" name="Content Placeholder 2">
            <a:extLst>
              <a:ext uri="{FF2B5EF4-FFF2-40B4-BE49-F238E27FC236}">
                <a16:creationId xmlns:a16="http://schemas.microsoft.com/office/drawing/2014/main" id="{39298106-79BE-9A18-7786-B435927A2B6A}"/>
              </a:ext>
            </a:extLst>
          </p:cNvPr>
          <p:cNvSpPr>
            <a:spLocks noGrp="1"/>
          </p:cNvSpPr>
          <p:nvPr>
            <p:ph idx="1"/>
          </p:nvPr>
        </p:nvSpPr>
        <p:spPr>
          <a:xfrm>
            <a:off x="838200" y="1179733"/>
            <a:ext cx="10515600" cy="5291091"/>
          </a:xfrm>
        </p:spPr>
        <p:txBody>
          <a:bodyPr>
            <a:normAutofit/>
          </a:bodyPr>
          <a:lstStyle/>
          <a:p>
            <a:r>
              <a:rPr lang="en-US" sz="2400" dirty="0"/>
              <a:t>PRODUCT:  FIELD AGENT CONTRACT </a:t>
            </a:r>
            <a:r>
              <a:rPr lang="en-US" sz="2400" b="1" dirty="0"/>
              <a:t>(REQUIRED FOR GAMING LICENSE)</a:t>
            </a:r>
          </a:p>
          <a:p>
            <a:r>
              <a:rPr lang="en-US" sz="2400" dirty="0"/>
              <a:t>LEGAL AUTHORITY:  ORC 2915.01</a:t>
            </a:r>
          </a:p>
          <a:p>
            <a:r>
              <a:rPr lang="en-US" sz="2400" dirty="0"/>
              <a:t>MANEUVER ELEMENT:  FAs </a:t>
            </a:r>
          </a:p>
          <a:p>
            <a:pPr lvl="1">
              <a:buFont typeface="Wingdings" panose="05000000000000000000" pitchFamily="2" charset="2"/>
              <a:buChar char="Ø"/>
            </a:pPr>
            <a:r>
              <a:rPr lang="en-US" sz="2000" dirty="0"/>
              <a:t>NOT ALL AGENTS ARE VFW POSTS, i.e., AMVETS, ELK’s, etc.</a:t>
            </a:r>
          </a:p>
          <a:p>
            <a:r>
              <a:rPr lang="en-US" sz="2400" dirty="0"/>
              <a:t>DIRECT OVERSIGHT:  ED ON BEHALF OF THE VFWOC BOD</a:t>
            </a:r>
          </a:p>
          <a:p>
            <a:r>
              <a:rPr lang="en-US" sz="2400" dirty="0"/>
              <a:t>ONCE A POST SENDS 25% OR 50% OF THEIR NET GAMING PROFITS TO VFWOC AS PER ORC 2915, THEY </a:t>
            </a:r>
            <a:r>
              <a:rPr lang="en-US" sz="2400" b="1" u="sng" dirty="0">
                <a:solidFill>
                  <a:srgbClr val="00B050"/>
                </a:solidFill>
              </a:rPr>
              <a:t>NOW TRANSITION TO </a:t>
            </a:r>
            <a:r>
              <a:rPr lang="en-US" sz="2400" b="1" i="1" u="sng" dirty="0">
                <a:solidFill>
                  <a:srgbClr val="00B050"/>
                </a:solidFill>
              </a:rPr>
              <a:t>CHARITY</a:t>
            </a:r>
            <a:r>
              <a:rPr lang="en-US" sz="2400" b="1" u="sng" dirty="0">
                <a:solidFill>
                  <a:srgbClr val="00B050"/>
                </a:solidFill>
              </a:rPr>
              <a:t> </a:t>
            </a:r>
            <a:r>
              <a:rPr lang="en-US" sz="2400" dirty="0"/>
              <a:t>UNDER THE DOMAIN OF THE VFWOC!  </a:t>
            </a:r>
          </a:p>
          <a:p>
            <a:pPr lvl="1"/>
            <a:r>
              <a:rPr lang="en-US" sz="2000" dirty="0"/>
              <a:t>VFWOC CHANGES THE </a:t>
            </a:r>
            <a:r>
              <a:rPr lang="en-US" sz="2000" b="1" dirty="0"/>
              <a:t>“TYPE OF MONEY” </a:t>
            </a:r>
            <a:r>
              <a:rPr lang="en-US" sz="2000" dirty="0"/>
              <a:t>FROM GAMING TO CHARITY, IT THEN TAKES ON A </a:t>
            </a:r>
            <a:r>
              <a:rPr lang="en-US" sz="2000" b="1" dirty="0"/>
              <a:t>NEW IDENTITY AND RULES </a:t>
            </a:r>
            <a:r>
              <a:rPr lang="en-US" sz="2000" dirty="0"/>
              <a:t>FROM 501(c)19 to 501(c)3!</a:t>
            </a:r>
          </a:p>
          <a:p>
            <a:pPr lvl="1"/>
            <a:r>
              <a:rPr lang="en-US" sz="2000" dirty="0"/>
              <a:t>BUT GIVING THE 25% (OR MORE) TO VFWOC IS NOT THE END. FIELD AGENTS </a:t>
            </a:r>
            <a:r>
              <a:rPr lang="en-US" sz="2000" u="sng" dirty="0"/>
              <a:t>MUST</a:t>
            </a:r>
            <a:r>
              <a:rPr lang="en-US" sz="2000" dirty="0"/>
              <a:t> STILL USE THAT </a:t>
            </a:r>
            <a:r>
              <a:rPr lang="en-US" sz="2000" cap="all" dirty="0"/>
              <a:t>money to </a:t>
            </a:r>
            <a:r>
              <a:rPr lang="en-US" sz="2000" b="1" cap="all" dirty="0">
                <a:solidFill>
                  <a:srgbClr val="00B050"/>
                </a:solidFill>
              </a:rPr>
              <a:t>benefit the public AND serve a charitable purpose</a:t>
            </a:r>
          </a:p>
          <a:p>
            <a:pPr lvl="1"/>
            <a:endParaRPr lang="en-US" sz="2000" dirty="0"/>
          </a:p>
          <a:p>
            <a:pPr lvl="1">
              <a:buFont typeface="Wingdings" panose="05000000000000000000" pitchFamily="2" charset="2"/>
              <a:buChar char="§"/>
            </a:pPr>
            <a:endParaRPr lang="en-US" sz="2000" dirty="0"/>
          </a:p>
          <a:p>
            <a:pPr lvl="1">
              <a:buFont typeface="Wingdings" panose="05000000000000000000" pitchFamily="2" charset="2"/>
              <a:buChar char="§"/>
            </a:pPr>
            <a:endParaRPr lang="en-US" sz="2000" dirty="0"/>
          </a:p>
          <a:p>
            <a:endParaRPr lang="en-US" sz="2400" b="1" u="sng" dirty="0"/>
          </a:p>
        </p:txBody>
      </p:sp>
      <p:sp>
        <p:nvSpPr>
          <p:cNvPr id="4" name="Arrow: Right 3">
            <a:extLst>
              <a:ext uri="{FF2B5EF4-FFF2-40B4-BE49-F238E27FC236}">
                <a16:creationId xmlns:a16="http://schemas.microsoft.com/office/drawing/2014/main" id="{7628CB93-01F3-9730-B65E-53E0944E84C4}"/>
              </a:ext>
            </a:extLst>
          </p:cNvPr>
          <p:cNvSpPr/>
          <p:nvPr/>
        </p:nvSpPr>
        <p:spPr>
          <a:xfrm>
            <a:off x="336121" y="5069601"/>
            <a:ext cx="1004157" cy="45439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2015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1F320-3A7E-5524-B7D2-7CD7EFBB67A3}"/>
              </a:ext>
            </a:extLst>
          </p:cNvPr>
          <p:cNvSpPr>
            <a:spLocks noGrp="1"/>
          </p:cNvSpPr>
          <p:nvPr>
            <p:ph type="title"/>
          </p:nvPr>
        </p:nvSpPr>
        <p:spPr>
          <a:xfrm>
            <a:off x="1494550" y="365125"/>
            <a:ext cx="10515600" cy="1325563"/>
          </a:xfrm>
        </p:spPr>
        <p:txBody>
          <a:bodyPr/>
          <a:lstStyle/>
          <a:p>
            <a:r>
              <a:rPr lang="en-US" dirty="0"/>
              <a:t>WHY CAN’T I DONATE TO A 501(c)19</a:t>
            </a:r>
          </a:p>
        </p:txBody>
      </p:sp>
      <p:sp>
        <p:nvSpPr>
          <p:cNvPr id="3" name="Content Placeholder 2">
            <a:extLst>
              <a:ext uri="{FF2B5EF4-FFF2-40B4-BE49-F238E27FC236}">
                <a16:creationId xmlns:a16="http://schemas.microsoft.com/office/drawing/2014/main" id="{4DDDF23F-5D89-293A-DD91-5BC07B2CCB88}"/>
              </a:ext>
            </a:extLst>
          </p:cNvPr>
          <p:cNvSpPr>
            <a:spLocks noGrp="1"/>
          </p:cNvSpPr>
          <p:nvPr>
            <p:ph idx="1"/>
          </p:nvPr>
        </p:nvSpPr>
        <p:spPr>
          <a:xfrm>
            <a:off x="838200" y="1505866"/>
            <a:ext cx="10515600" cy="4351338"/>
          </a:xfrm>
        </p:spPr>
        <p:txBody>
          <a:bodyPr/>
          <a:lstStyle/>
          <a:p>
            <a:r>
              <a:rPr lang="en-US" sz="3600" dirty="0"/>
              <a:t>STATES HAVE A “SAY SO” WHEN IT COMES TO GAMBLING!</a:t>
            </a:r>
          </a:p>
          <a:p>
            <a:endParaRPr lang="en-US" dirty="0"/>
          </a:p>
          <a:p>
            <a:pPr lvl="1">
              <a:buFont typeface="Wingdings" panose="05000000000000000000" pitchFamily="2" charset="2"/>
              <a:buChar char="Ø"/>
            </a:pPr>
            <a:r>
              <a:rPr lang="en-US" dirty="0"/>
              <a:t>Because states are </a:t>
            </a:r>
            <a:r>
              <a:rPr lang="en-US" b="1" dirty="0"/>
              <a:t>not </a:t>
            </a:r>
            <a:r>
              <a:rPr lang="en-US" dirty="0"/>
              <a:t>required to allow 501(c)(19) organizations to engage in gambling at all, they may lawfully regulate such gaming, and place restrictions on the use of proceeds.</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So just because an activity is permissible under federal law, states are free to prohibit the activity, or place restrictions on such activities or the proceeds received. Ohio does via ORC 2915</a:t>
            </a:r>
          </a:p>
        </p:txBody>
      </p:sp>
      <p:sp>
        <p:nvSpPr>
          <p:cNvPr id="4" name="TextBox 3">
            <a:extLst>
              <a:ext uri="{FF2B5EF4-FFF2-40B4-BE49-F238E27FC236}">
                <a16:creationId xmlns:a16="http://schemas.microsoft.com/office/drawing/2014/main" id="{52A6E5BE-037B-EB87-C4DE-5375FE98F6AA}"/>
              </a:ext>
            </a:extLst>
          </p:cNvPr>
          <p:cNvSpPr txBox="1"/>
          <p:nvPr/>
        </p:nvSpPr>
        <p:spPr>
          <a:xfrm>
            <a:off x="8526920" y="6380683"/>
            <a:ext cx="3343450" cy="369332"/>
          </a:xfrm>
          <a:prstGeom prst="rect">
            <a:avLst/>
          </a:prstGeom>
          <a:noFill/>
        </p:spPr>
        <p:txBody>
          <a:bodyPr wrap="square" rtlCol="0">
            <a:spAutoFit/>
          </a:bodyPr>
          <a:lstStyle/>
          <a:p>
            <a:r>
              <a:rPr lang="en-US" b="1" dirty="0">
                <a:solidFill>
                  <a:srgbClr val="C00000"/>
                </a:solidFill>
              </a:rPr>
              <a:t>From Baker-Hostetler Briefing</a:t>
            </a:r>
          </a:p>
        </p:txBody>
      </p:sp>
    </p:spTree>
    <p:extLst>
      <p:ext uri="{BB962C8B-B14F-4D97-AF65-F5344CB8AC3E}">
        <p14:creationId xmlns:p14="http://schemas.microsoft.com/office/powerpoint/2010/main" val="1994360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FlanneryGeorgalis">
      <a:dk1>
        <a:srgbClr val="000000"/>
      </a:dk1>
      <a:lt1>
        <a:srgbClr val="FFFFFF"/>
      </a:lt1>
      <a:dk2>
        <a:srgbClr val="44546A"/>
      </a:dk2>
      <a:lt2>
        <a:srgbClr val="E7E6E6"/>
      </a:lt2>
      <a:accent1>
        <a:srgbClr val="DC4438"/>
      </a:accent1>
      <a:accent2>
        <a:srgbClr val="445159"/>
      </a:accent2>
      <a:accent3>
        <a:srgbClr val="A5A5A5"/>
      </a:accent3>
      <a:accent4>
        <a:srgbClr val="FF9C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G PP Template" id="{363A1B48-BB9C-42D7-9DE0-A5E6FCACEA85}" vid="{7934036D-C90E-411A-95E7-3F0048EAD9A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11782</TotalTime>
  <Words>2791</Words>
  <Application>Microsoft Office PowerPoint</Application>
  <PresentationFormat>Widescreen</PresentationFormat>
  <Paragraphs>259</Paragraphs>
  <Slides>30</Slides>
  <Notes>7</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30</vt:i4>
      </vt:variant>
    </vt:vector>
  </HeadingPairs>
  <TitlesOfParts>
    <vt:vector size="41" baseType="lpstr">
      <vt:lpstr>Aptos</vt:lpstr>
      <vt:lpstr>Aptos Display</vt:lpstr>
      <vt:lpstr>Arial</vt:lpstr>
      <vt:lpstr>Calibri</vt:lpstr>
      <vt:lpstr>Courier New</vt:lpstr>
      <vt:lpstr>Gill Sans MT</vt:lpstr>
      <vt:lpstr>Roboto</vt:lpstr>
      <vt:lpstr>Times</vt:lpstr>
      <vt:lpstr>Wingdings</vt:lpstr>
      <vt:lpstr>Office Theme</vt:lpstr>
      <vt:lpstr>1_Office Theme</vt:lpstr>
      <vt:lpstr>PowerPoint Presentation</vt:lpstr>
      <vt:lpstr>                          VFWOC LEADERSHIP KEY ROLES                         </vt:lpstr>
      <vt:lpstr>CHANGES IN VFWOC STRUCTURE</vt:lpstr>
      <vt:lpstr>  ROLE OF CHARITY MONEY? </vt:lpstr>
      <vt:lpstr> ROLE OF CHARITY MONEY CONT’D? </vt:lpstr>
      <vt:lpstr>                                    501(C)19</vt:lpstr>
      <vt:lpstr>EXAMPLES OF 501 (c)19 VS. 501(c)3 ORGANIZATIONS</vt:lpstr>
      <vt:lpstr> CHARITY IS THE DOMAIN OF THE VFWOC </vt:lpstr>
      <vt:lpstr>WHY CAN’T I DONATE TO A 501(c)19</vt:lpstr>
      <vt:lpstr>      WHY YOU CAN’T DONATE TO A 501(c)19,                                             CONT’D</vt:lpstr>
      <vt:lpstr>WHY YOU CAN’T YOU DONATE TO A C-19,                                                            CONT’D</vt:lpstr>
      <vt:lpstr>PowerPoint Presentation</vt:lpstr>
      <vt:lpstr>STATUS OF FIELD AGENTS</vt:lpstr>
      <vt:lpstr>STATUS OF VFW FIELD AGENT CONTRACTS</vt:lpstr>
      <vt:lpstr>      NEW FIELD AGENT CONTRACT POLICY</vt:lpstr>
      <vt:lpstr>BOD APPROVED SPONSORSHIPS - 2024</vt:lpstr>
      <vt:lpstr>BOD APPROVED SPONSORSHIPS – 2024,                                            CONT’D</vt:lpstr>
      <vt:lpstr>                   ANNUAL RELIEF FUND UPDATE</vt:lpstr>
      <vt:lpstr>PLANNING FACTORS FOR 2025 BUDGET</vt:lpstr>
      <vt:lpstr>BUILD IT WHILE FLYING IT</vt:lpstr>
      <vt:lpstr>              ED 4-MONTH OBSERVATIONS</vt:lpstr>
      <vt:lpstr>      ED 4-MONTH OBSERVATIONS, CONT’D</vt:lpstr>
      <vt:lpstr>WHAT IS A PROCESS OWNER</vt:lpstr>
      <vt:lpstr>                CHECK WRITING FEEDBACK</vt:lpstr>
      <vt:lpstr> THINK BEFORE YOU EXPEND BE HONEST AND EXECUTE COMMON SENSE!</vt:lpstr>
      <vt:lpstr>                             ODDS AND ENDS</vt:lpstr>
      <vt:lpstr>VFWOC WEBSITE WWW.VFWOHIOCHARITIES.COM </vt:lpstr>
      <vt:lpstr>PowerPoint Presentation</vt:lpstr>
      <vt:lpstr>QUESTIONS/FEEDBACK</vt:lpstr>
      <vt:lpstr>*VFWOC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 Faulkner</dc:creator>
  <cp:lastModifiedBy>D. Faulkner</cp:lastModifiedBy>
  <cp:revision>88</cp:revision>
  <cp:lastPrinted>2024-09-02T22:32:16Z</cp:lastPrinted>
  <dcterms:created xsi:type="dcterms:W3CDTF">2024-08-24T16:20:40Z</dcterms:created>
  <dcterms:modified xsi:type="dcterms:W3CDTF">2025-01-15T18:09:05Z</dcterms:modified>
</cp:coreProperties>
</file>